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41"/>
  </p:notesMasterIdLst>
  <p:sldIdLst>
    <p:sldId id="256" r:id="rId2"/>
    <p:sldId id="298" r:id="rId3"/>
    <p:sldId id="258" r:id="rId4"/>
    <p:sldId id="262" r:id="rId5"/>
    <p:sldId id="263" r:id="rId6"/>
    <p:sldId id="299" r:id="rId7"/>
    <p:sldId id="268" r:id="rId8"/>
    <p:sldId id="272" r:id="rId9"/>
    <p:sldId id="273" r:id="rId10"/>
    <p:sldId id="274" r:id="rId11"/>
    <p:sldId id="275" r:id="rId12"/>
    <p:sldId id="307" r:id="rId13"/>
    <p:sldId id="277" r:id="rId14"/>
    <p:sldId id="266" r:id="rId15"/>
    <p:sldId id="310" r:id="rId16"/>
    <p:sldId id="281" r:id="rId17"/>
    <p:sldId id="283" r:id="rId18"/>
    <p:sldId id="284" r:id="rId19"/>
    <p:sldId id="354" r:id="rId20"/>
    <p:sldId id="358" r:id="rId21"/>
    <p:sldId id="355" r:id="rId22"/>
    <p:sldId id="285" r:id="rId23"/>
    <p:sldId id="286" r:id="rId24"/>
    <p:sldId id="288" r:id="rId25"/>
    <p:sldId id="289" r:id="rId26"/>
    <p:sldId id="311" r:id="rId27"/>
    <p:sldId id="291" r:id="rId28"/>
    <p:sldId id="295" r:id="rId29"/>
    <p:sldId id="296" r:id="rId30"/>
    <p:sldId id="297" r:id="rId31"/>
    <p:sldId id="292" r:id="rId32"/>
    <p:sldId id="348" r:id="rId33"/>
    <p:sldId id="314" r:id="rId34"/>
    <p:sldId id="315" r:id="rId35"/>
    <p:sldId id="316" r:id="rId36"/>
    <p:sldId id="318" r:id="rId37"/>
    <p:sldId id="319" r:id="rId38"/>
    <p:sldId id="356" r:id="rId39"/>
    <p:sldId id="321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C7CDE7FC-B1CA-442A-8729-5097F1A3D772}">
          <p14:sldIdLst>
            <p14:sldId id="256"/>
            <p14:sldId id="298"/>
            <p14:sldId id="258"/>
            <p14:sldId id="262"/>
            <p14:sldId id="263"/>
            <p14:sldId id="299"/>
            <p14:sldId id="268"/>
            <p14:sldId id="272"/>
            <p14:sldId id="273"/>
            <p14:sldId id="274"/>
            <p14:sldId id="275"/>
            <p14:sldId id="307"/>
            <p14:sldId id="277"/>
            <p14:sldId id="266"/>
            <p14:sldId id="310"/>
            <p14:sldId id="281"/>
            <p14:sldId id="283"/>
            <p14:sldId id="284"/>
            <p14:sldId id="354"/>
            <p14:sldId id="358"/>
            <p14:sldId id="355"/>
            <p14:sldId id="285"/>
            <p14:sldId id="286"/>
            <p14:sldId id="288"/>
            <p14:sldId id="289"/>
            <p14:sldId id="311"/>
            <p14:sldId id="291"/>
            <p14:sldId id="295"/>
            <p14:sldId id="296"/>
            <p14:sldId id="297"/>
            <p14:sldId id="292"/>
            <p14:sldId id="348"/>
            <p14:sldId id="314"/>
          </p14:sldIdLst>
        </p14:section>
        <p14:section name="Untitled Section" id="{B41743FC-5E42-4EE1-A097-F1F5D138E625}">
          <p14:sldIdLst>
            <p14:sldId id="315"/>
            <p14:sldId id="316"/>
            <p14:sldId id="318"/>
            <p14:sldId id="319"/>
            <p14:sldId id="356"/>
            <p14:sldId id="32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8" autoAdjust="0"/>
    <p:restoredTop sz="94668" autoAdjust="0"/>
  </p:normalViewPr>
  <p:slideViewPr>
    <p:cSldViewPr>
      <p:cViewPr varScale="1">
        <p:scale>
          <a:sx n="70" d="100"/>
          <a:sy n="70" d="100"/>
        </p:scale>
        <p:origin x="-137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tmp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36.jpeg>
</file>

<file path=ppt/media/image37.jpeg>
</file>

<file path=ppt/media/image38.tmp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jpeg>
</file>

<file path=ppt/media/image8.tmp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>
                <a:latin typeface="Open Sans" panose="020B060603050402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>
                <a:latin typeface="Open Sans" panose="020B0606030504020204" pitchFamily="34" charset="0"/>
              </a:defRPr>
            </a:lvl1pPr>
          </a:lstStyle>
          <a:p>
            <a:fld id="{2E3C1791-82D0-465D-A48D-8C325218BAC2}" type="datetimeFigureOut">
              <a:rPr lang="he-IL" smtClean="0"/>
              <a:pPr/>
              <a:t>י"ד/אייר/תשע"ו</a:t>
            </a:fld>
            <a:endParaRPr lang="he-I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he-I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>
                <a:latin typeface="Open Sans" panose="020B060603050402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>
                <a:latin typeface="Open Sans" panose="020B0606030504020204" pitchFamily="34" charset="0"/>
              </a:defRPr>
            </a:lvl1pPr>
          </a:lstStyle>
          <a:p>
            <a:fld id="{309C3E5E-4F46-4F99-94B7-2E737A7B5F85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May 22,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28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May 22,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May 22,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11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May 22,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9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May 22,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29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May 22,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45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May 22, 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6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May 22, 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59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May 22, 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21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May 22,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7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May 22,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45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he-I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17D0EFEE-2756-4A20-BF2A-63F0A94F99AC}" type="datetime4">
              <a:rPr lang="en-US" smtClean="0"/>
              <a:pPr/>
              <a:t>May 22,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789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hdr="0" ftr="0" dt="0"/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9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m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urveball.yoavram.com/" TargetMode="External"/><Relationship Id="rId2" Type="http://schemas.openxmlformats.org/officeDocument/2006/relationships/hyperlink" Target="http://dx.doi.org/10.1101/022640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Relationship Id="rId9" Type="http://schemas.openxmlformats.org/officeDocument/2006/relationships/image" Target="../media/image5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Dropbox\ex silico\microscope\26JUN15\930_comp\comp_start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-459432"/>
            <a:ext cx="9505056" cy="801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80528" y="260648"/>
            <a:ext cx="9505056" cy="6409292"/>
          </a:xfrm>
        </p:spPr>
        <p:txBody>
          <a:bodyPr>
            <a:noAutofit/>
          </a:bodyPr>
          <a:lstStyle/>
          <a:p>
            <a:pPr lvl="0" rtl="0">
              <a:spcBef>
                <a:spcPct val="20000"/>
              </a:spcBef>
            </a:pP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­­­­­The Evolution of </a:t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Stress-Induced Mutagenesis</a:t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/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Yoav Ram</a:t>
            </a:r>
            <a:b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Tel-Aviv University</a:t>
            </a:r>
            <a:b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/>
            </a:r>
            <a:b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University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 of </a:t>
            </a:r>
            <a:r>
              <a:rPr lang="en-US" sz="28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Haifa-</a:t>
            </a:r>
            <a:r>
              <a:rPr lang="en-US" sz="2800" b="1" dirty="0" err="1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Oranim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/>
            </a:r>
            <a:b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22 May 2016</a:t>
            </a:r>
            <a:endParaRPr lang="en-US" sz="5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32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/>
          <p:cNvSpPr>
            <a:spLocks noGrp="1"/>
          </p:cNvSpPr>
          <p:nvPr>
            <p:ph type="title"/>
          </p:nvPr>
        </p:nvSpPr>
        <p:spPr>
          <a:xfrm>
            <a:off x="770398" y="274638"/>
            <a:ext cx="8229600" cy="1143000"/>
          </a:xfrm>
        </p:spPr>
        <p:txBody>
          <a:bodyPr/>
          <a:lstStyle/>
          <a:p>
            <a:pPr rtl="0"/>
            <a:r>
              <a:rPr lang="en-US" b="1" dirty="0" smtClean="0"/>
              <a:t>Evidence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0398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81366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736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67544" y="276341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7443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latin typeface="Open Sans" panose="020B0606030504020204" pitchFamily="34" charset="0"/>
                </a:rPr>
                <a:t>B</a:t>
              </a:r>
              <a:r>
                <a:rPr lang="en-US" i="1" dirty="0">
                  <a:latin typeface="Open Sans" panose="020B0606030504020204" pitchFamily="34" charset="0"/>
                </a:rPr>
                <a:t>acillus </a:t>
              </a:r>
              <a:r>
                <a:rPr lang="en-US" i="1" dirty="0" err="1" smtClean="0">
                  <a:latin typeface="Open Sans" panose="020B0606030504020204" pitchFamily="34" charset="0"/>
                </a:rPr>
                <a:t>subtilis</a:t>
              </a:r>
              <a:endParaRPr lang="he-IL" i="1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67544" y="4800600"/>
            <a:ext cx="2190635" cy="1752600"/>
            <a:chOff x="154346" y="4495800"/>
            <a:chExt cx="2190635" cy="1752600"/>
          </a:xfrm>
        </p:grpSpPr>
        <p:pic>
          <p:nvPicPr>
            <p:cNvPr id="13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67544" y="5879068"/>
              <a:ext cx="1877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latin typeface="Open Sans" panose="020B0606030504020204" pitchFamily="34" charset="0"/>
                </a:rPr>
                <a:t>D. Melanogaster</a:t>
              </a:r>
              <a:endParaRPr lang="he-IL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16767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4350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Open Sans" panose="020B0606030504020204" pitchFamily="34" charset="0"/>
                </a:rPr>
                <a:t>Nematodes</a:t>
              </a:r>
              <a:endParaRPr lang="he-IL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151648" y="483870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  <a:latin typeface="Open Sans" panose="020B0606030504020204" pitchFamily="34" charset="0"/>
                </a:rPr>
                <a:t>M. tuberculosis</a:t>
              </a:r>
              <a:endParaRPr lang="he-IL" i="1" dirty="0">
                <a:solidFill>
                  <a:schemeClr val="bg1"/>
                </a:solidFill>
                <a:latin typeface="Open Sans" panose="020B060603050402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256798" y="2365524"/>
            <a:ext cx="2381250" cy="2017892"/>
            <a:chOff x="6477000" y="2641545"/>
            <a:chExt cx="2381250" cy="2017892"/>
          </a:xfrm>
        </p:grpSpPr>
        <p:pic>
          <p:nvPicPr>
            <p:cNvPr id="22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8036773" y="2641545"/>
              <a:ext cx="7729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E. coli</a:t>
              </a:r>
              <a:endParaRPr lang="he-IL" i="1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447298" y="4838700"/>
            <a:ext cx="2190750" cy="1674933"/>
            <a:chOff x="-2376846" y="3052406"/>
            <a:chExt cx="2190750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349833" y="4358007"/>
              <a:ext cx="20569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>
                  <a:latin typeface="Open Sans" panose="020B0606030504020204" pitchFamily="34" charset="0"/>
                </a:rPr>
                <a:t> L. </a:t>
              </a:r>
              <a:r>
                <a:rPr lang="en-US" i="1" dirty="0" err="1">
                  <a:latin typeface="Open Sans" panose="020B0606030504020204" pitchFamily="34" charset="0"/>
                </a:rPr>
                <a:t>monocytogenes</a:t>
              </a:r>
              <a:endParaRPr lang="he-IL" i="1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949873" y="2204896"/>
            <a:ext cx="2844498" cy="2214704"/>
            <a:chOff x="6100066" y="223696"/>
            <a:chExt cx="2844498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635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28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Evolution of stress-induced mutagenesis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800" b="1" dirty="0" smtClean="0"/>
              <a:t>Null hypothesis</a:t>
            </a:r>
          </a:p>
          <a:p>
            <a:pPr algn="l" rtl="0"/>
            <a:r>
              <a:rPr lang="en-US" sz="2800" b="0" dirty="0" smtClean="0"/>
              <a:t>Mutagenesis is the by-product of stress</a:t>
            </a:r>
          </a:p>
          <a:p>
            <a:pPr algn="l" rtl="0"/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1" dirty="0" smtClean="0"/>
              <a:t>Alternative non-adaptive hypotheses</a:t>
            </a:r>
          </a:p>
          <a:p>
            <a:pPr algn="l" rtl="0"/>
            <a:r>
              <a:rPr lang="en-US" sz="2800" b="0" dirty="0" smtClean="0"/>
              <a:t>Cost of replication fidelity</a:t>
            </a:r>
          </a:p>
          <a:p>
            <a:pPr marL="0" indent="0" algn="l" rtl="0">
              <a:buNone/>
            </a:pPr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1" dirty="0" smtClean="0"/>
              <a:t>Adaptive hypothesis</a:t>
            </a:r>
          </a:p>
          <a:p>
            <a:pPr algn="l" rtl="0"/>
            <a:r>
              <a:rPr lang="en-US" sz="2800" b="0" dirty="0" smtClean="0"/>
              <a:t>2</a:t>
            </a:r>
            <a:r>
              <a:rPr lang="en-US" sz="2800" b="0" baseline="30000" dirty="0" smtClean="0"/>
              <a:t>nd</a:t>
            </a:r>
            <a:r>
              <a:rPr lang="en-US" sz="2800" b="0" dirty="0" smtClean="0"/>
              <a:t> order selection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074" name="Picture 2" descr="D:\projects\sim\sim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640" y="3861048"/>
            <a:ext cx="2844800" cy="25527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44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95" y="836712"/>
            <a:ext cx="8097217" cy="472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360096" y="116632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/>
              <a:t>Constant environment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b="0" dirty="0" smtClean="0"/>
              <a:t>Selection against generation of deleterious mutations</a:t>
            </a:r>
            <a:endParaRPr lang="he-IL" sz="2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>
                    <a:latin typeface="Open Sans" panose="020B0606030504020204" pitchFamily="34" charset="0"/>
                  </a:rPr>
                  <a:t>    - number </a:t>
                </a:r>
                <a:r>
                  <a:rPr lang="en-US" dirty="0">
                    <a:latin typeface="Open Sans" panose="020B0606030504020204" pitchFamily="34" charset="0"/>
                  </a:rPr>
                  <a:t>of harmful alleles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>
                    <a:latin typeface="Open Sans" panose="020B0606030504020204" pitchFamily="34" charset="0"/>
                  </a:rPr>
                  <a:t>   - frequency</a:t>
                </a:r>
                <a:r>
                  <a:rPr lang="en-US" dirty="0">
                    <a:latin typeface="Open Sans" panose="020B0606030504020204" pitchFamily="34" charset="0"/>
                  </a:rPr>
                  <a:t>	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>
                    <a:latin typeface="Open Sans" panose="020B0606030504020204" pitchFamily="34" charset="0"/>
                  </a:rPr>
                  <a:t>  - fitness </a:t>
                </a:r>
                <a:endParaRPr lang="en-US" dirty="0">
                  <a:latin typeface="Open Sans" panose="020B0606030504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>
                    <a:latin typeface="Open Sans" panose="020B0606030504020204" pitchFamily="34" charset="0"/>
                  </a:rPr>
                  <a:t> - mutation </a:t>
                </a:r>
                <a:r>
                  <a:rPr lang="en-US" dirty="0">
                    <a:latin typeface="Open Sans" panose="020B0606030504020204" pitchFamily="34" charset="0"/>
                  </a:rPr>
                  <a:t>probability</a:t>
                </a:r>
              </a:p>
              <a:p>
                <a:r>
                  <a:rPr lang="el-GR" i="1" dirty="0">
                    <a:solidFill>
                      <a:srgbClr val="C00000"/>
                    </a:solidFill>
                    <a:latin typeface="Open Sans" panose="020B0606030504020204" pitchFamily="34" charset="0"/>
                  </a:rPr>
                  <a:t>δ</a:t>
                </a:r>
                <a:r>
                  <a:rPr lang="en-US" dirty="0">
                    <a:solidFill>
                      <a:srgbClr val="C00000"/>
                    </a:solidFill>
                    <a:latin typeface="Open Sans" panose="020B0606030504020204" pitchFamily="34" charset="0"/>
                  </a:rPr>
                  <a:t> - deleterious mutation</a:t>
                </a:r>
                <a:r>
                  <a:rPr lang="en-US" dirty="0">
                    <a:solidFill>
                      <a:srgbClr val="FF0000"/>
                    </a:solidFill>
                    <a:latin typeface="Open Sans" panose="020B0606030504020204" pitchFamily="34" charset="0"/>
                  </a:rPr>
                  <a:t> </a:t>
                </a:r>
                <a:r>
                  <a:rPr lang="en-US" dirty="0" smtClean="0">
                    <a:solidFill>
                      <a:srgbClr val="FF0000"/>
                    </a:solidFill>
                    <a:latin typeface="Open Sans" panose="020B0606030504020204" pitchFamily="34" charset="0"/>
                  </a:rPr>
                  <a:t>	</a:t>
                </a:r>
                <a:r>
                  <a:rPr lang="el-GR" dirty="0" smtClean="0">
                    <a:solidFill>
                      <a:srgbClr val="0070C0"/>
                    </a:solidFill>
                    <a:latin typeface="Open Sans" panose="020B0606030504020204" pitchFamily="34" charset="0"/>
                  </a:rPr>
                  <a:t>β</a:t>
                </a:r>
                <a:r>
                  <a:rPr lang="en-US" dirty="0" smtClean="0">
                    <a:solidFill>
                      <a:srgbClr val="0070C0"/>
                    </a:solidFill>
                    <a:latin typeface="Open Sans" panose="020B0606030504020204" pitchFamily="34" charset="0"/>
                  </a:rPr>
                  <a:t> </a:t>
                </a:r>
                <a:r>
                  <a:rPr lang="en-US" dirty="0">
                    <a:solidFill>
                      <a:srgbClr val="0070C0"/>
                    </a:solidFill>
                    <a:latin typeface="Open Sans" panose="020B0606030504020204" pitchFamily="34" charset="0"/>
                  </a:rPr>
                  <a:t>- beneficial mutation</a:t>
                </a:r>
                <a:endParaRPr lang="en-US" i="1" dirty="0">
                  <a:solidFill>
                    <a:srgbClr val="0070C0"/>
                  </a:solidFill>
                  <a:latin typeface="Open Sans" panose="020B0606030504020204" pitchFamily="34" charset="0"/>
                </a:endParaRPr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  <a:blipFill rotWithShape="1">
                <a:blip r:embed="rId4"/>
                <a:stretch>
                  <a:fillRect l="-674" t="-2066" b="-578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5220072" y="6309320"/>
            <a:ext cx="3816424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600" dirty="0" smtClean="0">
                <a:latin typeface="Open Sans" panose="020B0606030504020204" pitchFamily="34" charset="0"/>
              </a:rPr>
              <a:t>Ram &amp; Hadany, Evolution 2012</a:t>
            </a:r>
            <a:endParaRPr lang="he-IL" sz="16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56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b="1" dirty="0"/>
              <a:t>Constant environment</a:t>
            </a:r>
            <a:endParaRPr lang="he-IL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 algn="l" rtl="0">
                  <a:buNone/>
                </a:pPr>
                <a:r>
                  <a:rPr lang="en-US" sz="3600" dirty="0" smtClean="0">
                    <a:solidFill>
                      <a:schemeClr val="tx2"/>
                    </a:solidFill>
                  </a:rPr>
                  <a:t>General solution</a:t>
                </a:r>
              </a:p>
              <a:p>
                <a:pPr algn="l" rtl="0"/>
                <a:endParaRPr lang="en-US" sz="2800" dirty="0" smtClean="0">
                  <a:solidFill>
                    <a:schemeClr val="tx2"/>
                  </a:solidFill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b="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b="0" i="1">
                          <a:latin typeface="Cambria Math"/>
                        </a:rPr>
                        <m:t>=</m:t>
                      </m:r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r>
                        <a:rPr lang="en-US" b="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b="0" i="1" dirty="0"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b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lvl="0" indent="0" algn="l" rtl="0">
                  <a:buNone/>
                </a:pPr>
                <a:endParaRPr lang="en-US" sz="2400" dirty="0" smtClean="0">
                  <a:solidFill>
                    <a:prstClr val="black"/>
                  </a:solidFill>
                </a:endParaRPr>
              </a:p>
              <a:p>
                <a:pPr marL="0" lvl="0" indent="0" algn="ctr" rtl="0">
                  <a:buNone/>
                </a:pPr>
                <a:r>
                  <a:rPr lang="en-US" b="1" dirty="0" smtClean="0">
                    <a:solidFill>
                      <a:prstClr val="black"/>
                    </a:solidFill>
                  </a:rPr>
                  <a:t>Increasing </a:t>
                </a:r>
                <a:r>
                  <a:rPr lang="en-US" b="1" dirty="0">
                    <a:solidFill>
                      <a:prstClr val="black"/>
                    </a:solidFill>
                  </a:rPr>
                  <a:t>the mutation rate of individuals with below average fitness increases the population mean </a:t>
                </a:r>
                <a:r>
                  <a:rPr lang="en-US" b="1" dirty="0" smtClean="0">
                    <a:solidFill>
                      <a:prstClr val="black"/>
                    </a:solidFill>
                  </a:rPr>
                  <a:t>fitness</a:t>
                </a:r>
              </a:p>
              <a:p>
                <a:pPr marL="0" lvl="0" indent="0" algn="l" rtl="0">
                  <a:buNone/>
                </a:pPr>
                <a:endParaRPr lang="en-US" sz="2400" b="0" dirty="0" smtClean="0">
                  <a:solidFill>
                    <a:prstClr val="black"/>
                  </a:solidFill>
                </a:endParaRPr>
              </a:p>
              <a:p>
                <a:pPr marL="0" lvl="0" indent="0" algn="ctr" rtl="0">
                  <a:buNone/>
                </a:pPr>
                <a:r>
                  <a:rPr lang="en-US" sz="2600" b="1" dirty="0" smtClean="0">
                    <a:solidFill>
                      <a:schemeClr val="accent2"/>
                    </a:solidFill>
                  </a:rPr>
                  <a:t>Selection doesn’t always reduce the mutation rate!</a:t>
                </a:r>
                <a:endParaRPr lang="he-IL" sz="2600" b="1" dirty="0">
                  <a:solidFill>
                    <a:schemeClr val="accent2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926" t="-2830" b="-13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20072" y="6309320"/>
            <a:ext cx="38164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>
                <a:latin typeface="Open Sans" panose="020B0606030504020204" pitchFamily="34" charset="0"/>
              </a:rPr>
              <a:t>Ram &amp; Hadany, Evolution 2012</a:t>
            </a:r>
            <a:endParaRPr lang="he-IL" dirty="0">
              <a:latin typeface="Open Sans" panose="020B0606030504020204" pitchFamily="34" charset="0"/>
            </a:endParaRPr>
          </a:p>
        </p:txBody>
      </p:sp>
      <p:pic>
        <p:nvPicPr>
          <p:cNvPr id="7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360096" y="116632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17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Changing </a:t>
            </a:r>
            <a:r>
              <a:rPr lang="en-US" b="1" dirty="0" smtClean="0"/>
              <a:t>environments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410944" cy="4373563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dirty="0" smtClean="0"/>
              <a:t>The </a:t>
            </a:r>
            <a:r>
              <a:rPr lang="en-US" sz="2400" dirty="0" smtClean="0">
                <a:solidFill>
                  <a:srgbClr val="C00000"/>
                </a:solidFill>
              </a:rPr>
              <a:t>Red Queen </a:t>
            </a:r>
            <a:r>
              <a:rPr lang="en-US" sz="2400" dirty="0" smtClean="0">
                <a:solidFill>
                  <a:srgbClr val="C00000"/>
                </a:solidFill>
              </a:rPr>
              <a:t>hypothesis</a:t>
            </a:r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dirty="0" smtClean="0"/>
              <a:t>		       </a:t>
            </a:r>
            <a:r>
              <a:rPr lang="en-US" sz="2400" dirty="0"/>
              <a:t>	</a:t>
            </a:r>
            <a:r>
              <a:rPr lang="en-US" sz="2400" dirty="0" smtClean="0"/>
              <a:t>          </a:t>
            </a:r>
            <a:r>
              <a:rPr lang="en-US" sz="1800" b="0" dirty="0" smtClean="0"/>
              <a:t>van </a:t>
            </a:r>
            <a:r>
              <a:rPr lang="en-US" sz="1800" b="0" dirty="0" err="1" smtClean="0"/>
              <a:t>Valen</a:t>
            </a:r>
            <a:r>
              <a:rPr lang="en-US" sz="1800" b="0" dirty="0" smtClean="0"/>
              <a:t>, </a:t>
            </a:r>
            <a:r>
              <a:rPr lang="en-US" sz="1800" b="0" dirty="0" smtClean="0"/>
              <a:t>1973</a:t>
            </a:r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i="1" dirty="0" smtClean="0"/>
              <a:t>It takes all the running you can do, </a:t>
            </a:r>
          </a:p>
          <a:p>
            <a:pPr marL="0" indent="0" algn="l" rtl="0">
              <a:buNone/>
            </a:pPr>
            <a:r>
              <a:rPr lang="en-US" sz="2400" i="1" dirty="0" smtClean="0"/>
              <a:t>to keep in the same place.</a:t>
            </a:r>
            <a:r>
              <a:rPr lang="en-US" sz="2400" b="0" dirty="0" smtClean="0"/>
              <a:t> </a:t>
            </a:r>
          </a:p>
          <a:p>
            <a:pPr marL="0" indent="0" rtl="0">
              <a:buNone/>
            </a:pPr>
            <a:r>
              <a:rPr lang="en-US" sz="1800" b="0" dirty="0" smtClean="0"/>
              <a:t> - Lewis </a:t>
            </a:r>
            <a:r>
              <a:rPr lang="en-US" sz="1800" b="0" dirty="0" err="1" smtClean="0"/>
              <a:t>Carrol</a:t>
            </a:r>
            <a:r>
              <a:rPr lang="en-US" sz="1800" b="0" dirty="0" smtClean="0"/>
              <a:t>, Through the Looking Glass</a:t>
            </a:r>
          </a:p>
          <a:p>
            <a:pPr algn="l" rtl="0"/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b="1" dirty="0" smtClean="0"/>
              <a:t>What happens when the environment changes frequently?</a:t>
            </a:r>
            <a:endParaRPr lang="en-US" sz="18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3" descr="C:\Users\user\Documents\projects\sim\presentation\helena-bonham-carter-as-the-red-qu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20" y="1844824"/>
            <a:ext cx="2700744" cy="39971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4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556792"/>
            <a:ext cx="5454235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Changing environments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 rtl="0">
              <a:buNone/>
            </a:pPr>
            <a:r>
              <a:rPr lang="en-US" dirty="0" smtClean="0">
                <a:solidFill>
                  <a:schemeClr val="tx2"/>
                </a:solidFill>
              </a:rPr>
              <a:t>Simulations</a:t>
            </a:r>
            <a:endParaRPr lang="en-US" dirty="0">
              <a:solidFill>
                <a:schemeClr val="tx2"/>
              </a:solidFill>
            </a:endParaRPr>
          </a:p>
          <a:p>
            <a:pPr algn="l" rtl="0"/>
            <a:r>
              <a:rPr lang="en-US" sz="2400" b="0" dirty="0" smtClean="0"/>
              <a:t>Moran process</a:t>
            </a:r>
            <a:endParaRPr lang="en-US" sz="2400" b="0" dirty="0"/>
          </a:p>
          <a:p>
            <a:pPr algn="l" rtl="0"/>
            <a:r>
              <a:rPr lang="en-US" sz="2400" b="0" dirty="0"/>
              <a:t>Individual-based simulations</a:t>
            </a:r>
          </a:p>
          <a:p>
            <a:pPr algn="l" rtl="0"/>
            <a:r>
              <a:rPr lang="en-US" sz="2400" b="1" dirty="0"/>
              <a:t>100,000 individuals</a:t>
            </a:r>
          </a:p>
          <a:p>
            <a:pPr algn="l" rtl="0"/>
            <a:r>
              <a:rPr lang="en-US" sz="2400" b="0" dirty="0"/>
              <a:t>1,000 loci</a:t>
            </a:r>
          </a:p>
          <a:p>
            <a:pPr algn="l" rtl="0"/>
            <a:r>
              <a:rPr lang="en-US" sz="2400" b="0" dirty="0"/>
              <a:t>Asexual, Haploid</a:t>
            </a:r>
          </a:p>
          <a:p>
            <a:pPr algn="l" rtl="0"/>
            <a:r>
              <a:rPr lang="en-US" sz="2400" b="0" dirty="0"/>
              <a:t>Overlapping generations</a:t>
            </a:r>
          </a:p>
          <a:p>
            <a:pPr algn="l" rtl="0"/>
            <a:r>
              <a:rPr lang="en-US" sz="2400" b="0" dirty="0"/>
              <a:t>No recombination </a:t>
            </a:r>
          </a:p>
          <a:p>
            <a:pPr algn="l" rtl="0"/>
            <a:r>
              <a:rPr lang="en-US" sz="2400" b="0" dirty="0"/>
              <a:t>No segregation</a:t>
            </a:r>
          </a:p>
          <a:p>
            <a:pPr algn="l" rtl="0"/>
            <a:r>
              <a:rPr lang="en-US" sz="2400" b="0" dirty="0"/>
              <a:t>No mutations at mutator locus</a:t>
            </a:r>
          </a:p>
          <a:p>
            <a:pPr algn="l" rtl="0"/>
            <a:r>
              <a:rPr lang="en-US" sz="2400" b="0" dirty="0"/>
              <a:t>Environmental changes</a:t>
            </a:r>
          </a:p>
          <a:p>
            <a:pPr algn="l" rtl="0"/>
            <a:endParaRPr lang="en-US" sz="2400" b="0" dirty="0"/>
          </a:p>
          <a:p>
            <a:pPr algn="l" rtl="0"/>
            <a:endParaRPr lang="he-IL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27576" y="6550223"/>
            <a:ext cx="3816424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600" dirty="0" smtClean="0">
                <a:latin typeface="Open Sans" panose="020B0606030504020204" pitchFamily="34" charset="0"/>
              </a:rPr>
              <a:t>Ram &amp; Hadany, Evolution 2012</a:t>
            </a:r>
            <a:endParaRPr lang="he-IL" sz="1600" dirty="0">
              <a:latin typeface="Open Sans" panose="020B0606030504020204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949868" y="116632"/>
            <a:ext cx="4158636" cy="307777"/>
            <a:chOff x="3126973" y="6309320"/>
            <a:chExt cx="4158636" cy="307777"/>
          </a:xfrm>
        </p:grpSpPr>
        <p:pic>
          <p:nvPicPr>
            <p:cNvPr id="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3347864" y="6309320"/>
              <a:ext cx="393774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 smtClean="0">
                  <a:latin typeface="Open Sans" panose="020B0606030504020204" pitchFamily="34" charset="0"/>
                </a:rPr>
                <a:t>github.com/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yoavram</a:t>
              </a:r>
              <a:r>
                <a:rPr lang="en-GB" sz="1400" dirty="0" smtClean="0">
                  <a:latin typeface="Open Sans" panose="020B0606030504020204" pitchFamily="34" charset="0"/>
                </a:rPr>
                <a:t>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proevolutionsimulation</a:t>
              </a:r>
              <a:endParaRPr lang="he-IL" sz="1400" dirty="0">
                <a:latin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48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Populations with SIM are </a:t>
            </a:r>
            <a:r>
              <a:rPr lang="en-US" b="1" dirty="0" smtClean="0"/>
              <a:t>fitter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696" y="1521385"/>
            <a:ext cx="6916680" cy="521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Evolution 2012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82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SIM wins competitions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1244318" y="1412776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Evolution 2012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53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b="1" dirty="0" smtClean="0"/>
              <a:t>Conclusions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b="1" dirty="0"/>
              <a:t>Stress-induced mutators </a:t>
            </a:r>
            <a:r>
              <a:rPr lang="en-US" b="1" dirty="0" smtClean="0"/>
              <a:t>evolve:</a:t>
            </a:r>
          </a:p>
          <a:p>
            <a:pPr marL="857250" lvl="1" indent="-457200" algn="l" rtl="0">
              <a:buFont typeface="Arial" panose="020B0604020202020204" pitchFamily="34" charset="0"/>
              <a:buChar char="•"/>
            </a:pPr>
            <a:r>
              <a:rPr lang="en-US" sz="2800" dirty="0" smtClean="0"/>
              <a:t>In </a:t>
            </a:r>
            <a:r>
              <a:rPr lang="en-US" sz="2800" dirty="0"/>
              <a:t>constant &amp; changing </a:t>
            </a:r>
            <a:r>
              <a:rPr lang="en-US" sz="2800" dirty="0" smtClean="0"/>
              <a:t>environments</a:t>
            </a:r>
            <a:endParaRPr lang="en-US" sz="280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b="1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b="1" dirty="0" smtClean="0"/>
              <a:t>2</a:t>
            </a:r>
            <a:r>
              <a:rPr lang="en-US" b="1" baseline="30000" dirty="0" smtClean="0"/>
              <a:t>nd</a:t>
            </a:r>
            <a:r>
              <a:rPr lang="en-US" b="1" dirty="0" smtClean="0"/>
              <a:t> order </a:t>
            </a:r>
            <a:r>
              <a:rPr lang="en-US" b="1" dirty="0"/>
              <a:t>selection </a:t>
            </a:r>
            <a:r>
              <a:rPr lang="en-US" dirty="0"/>
              <a:t>can lead to the evolution of stress-induced </a:t>
            </a:r>
            <a:r>
              <a:rPr lang="en-US" dirty="0" smtClean="0"/>
              <a:t>mutagenesis in </a:t>
            </a:r>
            <a:r>
              <a:rPr lang="en-US" dirty="0"/>
              <a:t>asexual </a:t>
            </a:r>
            <a:r>
              <a:rPr lang="en-US" dirty="0" smtClean="0"/>
              <a:t>populations</a:t>
            </a:r>
          </a:p>
          <a:p>
            <a:pPr marL="857250" lvl="1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Selection </a:t>
            </a:r>
            <a:r>
              <a:rPr lang="en-US" dirty="0" smtClean="0"/>
              <a:t>for </a:t>
            </a:r>
            <a:r>
              <a:rPr lang="en-US" dirty="0" err="1" smtClean="0"/>
              <a:t>evolvability</a:t>
            </a:r>
            <a:endParaRPr lang="en-US" dirty="0"/>
          </a:p>
          <a:p>
            <a:pPr algn="l" rtl="0"/>
            <a:endParaRPr lang="en-US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" name="Picture 2" descr="https://www.augustaendoscopy.com/wp-content/uploads/2011/06/RT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899430"/>
            <a:ext cx="2188096" cy="17539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372200" y="4869160"/>
            <a:ext cx="2414155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Open Sans" panose="020B0606030504020204" pitchFamily="34" charset="0"/>
              </a:rPr>
              <a:t>H. pylori</a:t>
            </a:r>
            <a:endParaRPr lang="he-IL" i="1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13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In the presence of </a:t>
            </a:r>
            <a:r>
              <a:rPr lang="en-US" b="1" dirty="0" smtClean="0"/>
              <a:t>recombination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4925144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Recombination can:</a:t>
            </a:r>
          </a:p>
          <a:p>
            <a:pPr lvl="1" algn="l" rtl="0"/>
            <a:r>
              <a:rPr lang="en-US" dirty="0" smtClean="0"/>
              <a:t>Separate mutator from beneficial mutations</a:t>
            </a:r>
          </a:p>
          <a:p>
            <a:pPr lvl="1" algn="l" rtl="0"/>
            <a:r>
              <a:rPr lang="en-US" dirty="0" smtClean="0"/>
              <a:t>Increase non-mutator adaptation rate</a:t>
            </a:r>
          </a:p>
          <a:p>
            <a:pPr lvl="1" algn="l" rtl="0"/>
            <a:r>
              <a:rPr lang="en-US" dirty="0" smtClean="0"/>
              <a:t>Save constitutive mutators from deleterious mutations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3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Variability in mutation rates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sz="3600" dirty="0" smtClean="0">
                <a:solidFill>
                  <a:schemeClr val="tx2"/>
                </a:solidFill>
              </a:rPr>
              <a:t>Between species</a:t>
            </a:r>
            <a:endParaRPr lang="en-US" sz="2800" dirty="0" smtClean="0">
              <a:solidFill>
                <a:schemeClr val="tx2"/>
              </a:solidFill>
            </a:endParaRPr>
          </a:p>
          <a:p>
            <a:pPr marL="0" indent="0" algn="l" rtl="0">
              <a:buNone/>
            </a:pPr>
            <a:r>
              <a:rPr lang="en-US" sz="2400" b="0" dirty="0" smtClean="0"/>
              <a:t>Average number of measurable mutations </a:t>
            </a:r>
          </a:p>
          <a:p>
            <a:pPr marL="0" indent="0" algn="l" rtl="0">
              <a:buNone/>
            </a:pPr>
            <a:r>
              <a:rPr lang="en-US" sz="2400" b="0" dirty="0" smtClean="0"/>
              <a:t>per genome per generation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315883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3059832" y="3212976"/>
            <a:ext cx="33843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endParaRPr lang="he-IL" sz="2000" dirty="0" smtClean="0">
              <a:latin typeface="Open Sans" panose="020B0606030504020204" pitchFamily="34" charset="0"/>
            </a:endParaRPr>
          </a:p>
          <a:p>
            <a:pPr algn="ctr" rtl="0"/>
            <a:r>
              <a:rPr lang="en-US" sz="2000" dirty="0" smtClean="0">
                <a:latin typeface="Open Sans" panose="020B0606030504020204" pitchFamily="34" charset="0"/>
              </a:rPr>
              <a:t>Flies: </a:t>
            </a:r>
            <a:r>
              <a:rPr lang="he-IL" sz="2000" dirty="0" smtClean="0">
                <a:latin typeface="Open Sans" panose="020B0606030504020204" pitchFamily="34" charset="0"/>
              </a:rPr>
              <a:t>0.455</a:t>
            </a:r>
          </a:p>
          <a:p>
            <a:pPr algn="ctr" rtl="0"/>
            <a:r>
              <a:rPr lang="en-US" sz="1400" dirty="0" err="1" smtClean="0">
                <a:latin typeface="Open Sans" panose="020B0606030504020204" pitchFamily="34" charset="0"/>
              </a:rPr>
              <a:t>Keightley</a:t>
            </a:r>
            <a:r>
              <a:rPr lang="en-US" sz="1400" dirty="0" smtClean="0">
                <a:latin typeface="Open Sans" panose="020B0606030504020204" pitchFamily="34" charset="0"/>
              </a:rPr>
              <a:t> et al. Gen Res 2009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5408" y="3677543"/>
            <a:ext cx="243840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>
                <a:latin typeface="Open Sans" panose="020B0606030504020204" pitchFamily="34" charset="0"/>
              </a:rPr>
              <a:t>Bacteria: </a:t>
            </a:r>
            <a:r>
              <a:rPr lang="he-IL" sz="2000" dirty="0" smtClean="0">
                <a:latin typeface="Open Sans" panose="020B0606030504020204" pitchFamily="34" charset="0"/>
              </a:rPr>
              <a:t> 0.0004</a:t>
            </a:r>
          </a:p>
          <a:p>
            <a:pPr algn="ctr" rtl="0"/>
            <a:r>
              <a:rPr lang="en-US" sz="1400" dirty="0" err="1" smtClean="0">
                <a:latin typeface="Open Sans" panose="020B0606030504020204" pitchFamily="34" charset="0"/>
              </a:rPr>
              <a:t>Wielgoss</a:t>
            </a:r>
            <a:r>
              <a:rPr lang="en-US" sz="1400" dirty="0" smtClean="0">
                <a:latin typeface="Open Sans" panose="020B0606030504020204" pitchFamily="34" charset="0"/>
              </a:rPr>
              <a:t> et al. G3 2011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28184" y="3245495"/>
            <a:ext cx="2984309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>
                <a:latin typeface="Open Sans" panose="020B0606030504020204" pitchFamily="34" charset="0"/>
              </a:rPr>
              <a:t>Humans: </a:t>
            </a:r>
            <a:r>
              <a:rPr lang="he-IL" sz="2000" dirty="0" smtClean="0">
                <a:latin typeface="Open Sans" panose="020B0606030504020204" pitchFamily="34" charset="0"/>
              </a:rPr>
              <a:t> 41</a:t>
            </a:r>
          </a:p>
          <a:p>
            <a:pPr algn="ctr" rtl="0"/>
            <a:r>
              <a:rPr lang="en-US" sz="1400" dirty="0" smtClean="0">
                <a:latin typeface="Open Sans" panose="020B0606030504020204" pitchFamily="34" charset="0"/>
              </a:rPr>
              <a:t>Lynch, PNAS 2010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079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5" name="Picture 4" descr="D:\workspace\mamba\simarba\analysis\invasion_SIMvsCM_pop_1e6_2014-07-22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-63388"/>
            <a:ext cx="5040560" cy="756084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in preparation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48064" y="4365104"/>
            <a:ext cx="3888432" cy="34563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00464" y="188640"/>
            <a:ext cx="3888432" cy="20882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In the presence of </a:t>
            </a:r>
            <a:r>
              <a:rPr lang="en-US" b="1" dirty="0" smtClean="0"/>
              <a:t>recombination</a:t>
            </a:r>
            <a:endParaRPr lang="he-IL" b="1" dirty="0"/>
          </a:p>
        </p:txBody>
      </p:sp>
      <p:pic>
        <p:nvPicPr>
          <p:cNvPr id="10" name="Picture 9" descr="D:\workspace\mamba\simarba\analysis\invasion_SIMvsCM_pop_1e6_2014-07-22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0" t="86519" r="28790"/>
          <a:stretch/>
        </p:blipFill>
        <p:spPr bwMode="auto">
          <a:xfrm>
            <a:off x="5327576" y="4365104"/>
            <a:ext cx="2833785" cy="101927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925144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Results suggest:</a:t>
            </a:r>
          </a:p>
          <a:p>
            <a:pPr algn="l" rtl="0"/>
            <a:r>
              <a:rPr lang="en-US" dirty="0" smtClean="0"/>
              <a:t>SIM &gt; CM</a:t>
            </a:r>
          </a:p>
          <a:p>
            <a:pPr algn="l" rtl="0"/>
            <a:r>
              <a:rPr lang="en-US" dirty="0" smtClean="0"/>
              <a:t>SIM &gt;= NM</a:t>
            </a:r>
          </a:p>
          <a:p>
            <a:pPr algn="l" rtl="0"/>
            <a:r>
              <a:rPr lang="en-US" dirty="0" smtClean="0"/>
              <a:t>As long as recombination is as not much stronger than mutations</a:t>
            </a:r>
          </a:p>
          <a:p>
            <a:pPr marL="0" indent="0" algn="l" rtl="0">
              <a:buNone/>
            </a:pPr>
            <a:r>
              <a:rPr lang="en-US" dirty="0" smtClean="0"/>
              <a:t>Sexual populations??</a:t>
            </a:r>
          </a:p>
        </p:txBody>
      </p:sp>
    </p:spTree>
    <p:extLst>
      <p:ext uri="{BB962C8B-B14F-4D97-AF65-F5344CB8AC3E}">
        <p14:creationId xmlns:p14="http://schemas.microsoft.com/office/powerpoint/2010/main" val="59848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GB" b="1" dirty="0"/>
              <a:t> Stress-induced mutagenesis 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smtClean="0"/>
              <a:t>under uncertainty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977426"/>
            <a:ext cx="4530383" cy="31077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Gur-</a:t>
            </a:r>
            <a:r>
              <a:rPr lang="en-US" sz="1400" dirty="0" err="1" smtClean="0">
                <a:latin typeface="Open Sans" panose="020B0606030504020204" pitchFamily="34" charset="0"/>
              </a:rPr>
              <a:t>Dellus</a:t>
            </a:r>
            <a:r>
              <a:rPr lang="en-US" sz="1400" dirty="0" smtClean="0">
                <a:latin typeface="Open Sans" panose="020B0606030504020204" pitchFamily="34" charset="0"/>
              </a:rPr>
              <a:t>, Ram, and Hadany, in preparation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00192" y="5085184"/>
            <a:ext cx="187220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>
                <a:latin typeface="Open Sans" panose="020B0606030504020204" pitchFamily="34" charset="0"/>
              </a:rPr>
              <a:t>Uncertainty</a:t>
            </a:r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68144" y="4149080"/>
            <a:ext cx="432048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04520" y="4365104"/>
            <a:ext cx="432048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27576" y="1700808"/>
            <a:ext cx="356490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dirty="0" smtClean="0">
                <a:latin typeface="Open Sans" panose="020B0606030504020204" pitchFamily="34" charset="0"/>
              </a:rPr>
              <a:t>Population m</a:t>
            </a:r>
            <a:r>
              <a:rPr lang="en-US" b="1" dirty="0" smtClean="0">
                <a:latin typeface="Open Sans" panose="020B0606030504020204" pitchFamily="34" charset="0"/>
              </a:rPr>
              <a:t>ean fitness at </a:t>
            </a:r>
          </a:p>
          <a:p>
            <a:pPr algn="ctr"/>
            <a:r>
              <a:rPr lang="en-US" b="1" dirty="0" smtClean="0">
                <a:latin typeface="Open Sans" panose="020B0606030504020204" pitchFamily="34" charset="0"/>
              </a:rPr>
              <a:t>mutation-selection balance</a:t>
            </a:r>
            <a:endParaRPr lang="he-IL" b="1" dirty="0">
              <a:latin typeface="Open Sans" panose="020B0606030504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3656257" y="3336703"/>
            <a:ext cx="16874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>
                <a:latin typeface="Open Sans" panose="020B0606030504020204" pitchFamily="34" charset="0"/>
              </a:rPr>
              <a:t>Fitness</a:t>
            </a:r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484784"/>
            <a:ext cx="4906888" cy="4925144"/>
          </a:xfrm>
        </p:spPr>
        <p:txBody>
          <a:bodyPr>
            <a:normAutofit/>
          </a:bodyPr>
          <a:lstStyle/>
          <a:p>
            <a:pPr algn="l" rtl="0"/>
            <a:r>
              <a:rPr lang="en-US" sz="2800" dirty="0" smtClean="0"/>
              <a:t>Uncertainty</a:t>
            </a:r>
          </a:p>
          <a:p>
            <a:pPr lvl="1" algn="l" rtl="0"/>
            <a:r>
              <a:rPr lang="en-US" sz="2400" dirty="0" smtClean="0"/>
              <a:t>should you mutate?</a:t>
            </a:r>
          </a:p>
          <a:p>
            <a:pPr algn="l" rtl="0"/>
            <a:r>
              <a:rPr lang="en-US" sz="2800" dirty="0" smtClean="0"/>
              <a:t>SIM decreases mean fitness</a:t>
            </a:r>
          </a:p>
          <a:p>
            <a:pPr algn="l" rtl="0"/>
            <a:r>
              <a:rPr lang="en-US" sz="2800" dirty="0" smtClean="0"/>
              <a:t>Communication</a:t>
            </a:r>
          </a:p>
          <a:p>
            <a:pPr lvl="1" algn="l" rtl="0"/>
            <a:r>
              <a:rPr lang="en-US" sz="2400" dirty="0" smtClean="0"/>
              <a:t>Increase in mutation rate depends on population mean fitness</a:t>
            </a:r>
          </a:p>
          <a:p>
            <a:pPr lvl="1" algn="l" rtl="0"/>
            <a:r>
              <a:rPr lang="en-US" sz="2400" dirty="0" smtClean="0"/>
              <a:t>Robustness to uncertainty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92280" y="3645024"/>
            <a:ext cx="187220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</a:rPr>
              <a:t>SIM</a:t>
            </a:r>
            <a:endParaRPr lang="he-IL" b="1" dirty="0">
              <a:solidFill>
                <a:schemeClr val="accent3">
                  <a:lumMod val="50000"/>
                </a:schemeClr>
              </a:solidFill>
              <a:latin typeface="Open Sans" panose="020B0606030504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92280" y="2852936"/>
            <a:ext cx="187220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 smtClean="0">
                <a:latin typeface="Open Sans" panose="020B0606030504020204" pitchFamily="34" charset="0"/>
              </a:rPr>
              <a:t>NM</a:t>
            </a:r>
            <a:endParaRPr lang="he-IL" b="1" dirty="0">
              <a:latin typeface="Open Sans" panose="020B0606030504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92280" y="3203684"/>
            <a:ext cx="187220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 err="1">
                <a:solidFill>
                  <a:schemeClr val="tx2"/>
                </a:solidFill>
                <a:latin typeface="Open Sans" panose="020B0606030504020204" pitchFamily="34" charset="0"/>
              </a:rPr>
              <a:t>c</a:t>
            </a:r>
            <a:r>
              <a:rPr lang="en-US" b="1" dirty="0" err="1" smtClean="0">
                <a:solidFill>
                  <a:schemeClr val="tx2"/>
                </a:solidFill>
                <a:latin typeface="Open Sans" panose="020B0606030504020204" pitchFamily="34" charset="0"/>
              </a:rPr>
              <a:t>SIM</a:t>
            </a:r>
            <a:endParaRPr lang="he-IL" b="1" dirty="0">
              <a:solidFill>
                <a:schemeClr val="tx2"/>
              </a:solidFill>
              <a:latin typeface="Open Sans" panose="020B0606030504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148064" y="4149080"/>
            <a:ext cx="720080" cy="5760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99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529803"/>
            <a:ext cx="7272808" cy="2002234"/>
          </a:xfrm>
        </p:spPr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Consequences of </a:t>
            </a:r>
            <a:br>
              <a:rPr lang="en-US" b="1" dirty="0" smtClean="0"/>
            </a:br>
            <a:r>
              <a:rPr lang="en-US" b="1" dirty="0" smtClean="0"/>
              <a:t>Stress-Induced Mutagenesis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007765"/>
            <a:ext cx="7200800" cy="4373563"/>
          </a:xfrm>
        </p:spPr>
        <p:txBody>
          <a:bodyPr>
            <a:normAutofit/>
          </a:bodyPr>
          <a:lstStyle/>
          <a:p>
            <a:pPr algn="ctr" rtl="0"/>
            <a:endParaRPr lang="en-US" sz="3200" dirty="0" smtClean="0"/>
          </a:p>
          <a:p>
            <a:pPr marL="0" indent="0" algn="ctr" rtl="0">
              <a:buNone/>
            </a:pPr>
            <a:r>
              <a:rPr lang="en-US" sz="3200" dirty="0" smtClean="0"/>
              <a:t>How does </a:t>
            </a:r>
            <a:r>
              <a:rPr lang="en-US" dirty="0" smtClean="0"/>
              <a:t>stress-induced </a:t>
            </a:r>
            <a:r>
              <a:rPr lang="en-US" dirty="0" smtClean="0"/>
              <a:t>mutagenesis </a:t>
            </a:r>
            <a:r>
              <a:rPr lang="en-US" sz="3200" dirty="0" smtClean="0"/>
              <a:t>affect </a:t>
            </a:r>
            <a:r>
              <a:rPr lang="en-US" sz="3200" dirty="0" smtClean="0"/>
              <a:t>adaptation?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4077072"/>
            <a:ext cx="4933206" cy="2423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1560" y="6488668"/>
            <a:ext cx="79208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latin typeface="Open Sans" panose="020B0606030504020204" pitchFamily="34" charset="0"/>
              </a:rPr>
              <a:t>http://nautil.us/issue/34/adaptation/does-stress-speed-up-evolution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445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Adaptive peak shifts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b="0" dirty="0" smtClean="0"/>
              <a:t>Sewall Wright, 1931</a:t>
            </a:r>
            <a:r>
              <a:rPr lang="en-US" dirty="0"/>
              <a:t>:</a:t>
            </a:r>
            <a:endParaRPr lang="en-US" b="0" dirty="0" smtClean="0"/>
          </a:p>
          <a:p>
            <a:pPr marL="0" indent="0" algn="l" rtl="0">
              <a:buNone/>
            </a:pPr>
            <a:r>
              <a:rPr lang="en-US" sz="2800" i="1" dirty="0" smtClean="0"/>
              <a:t>If a new adaptation requires several, separately deleterious mutations, how can it evolve?</a:t>
            </a:r>
            <a:endParaRPr lang="he-IL" sz="2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2" descr="http://media-1.web.britannica.com/eb-media/78/41278-004-5D2683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458" y="3391032"/>
            <a:ext cx="2305643" cy="28194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356992"/>
            <a:ext cx="4164013" cy="295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4427984" y="6597352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dirty="0">
                <a:latin typeface="Open Sans" panose="020B0606030504020204" pitchFamily="34" charset="0"/>
              </a:rPr>
              <a:t>Wright, </a:t>
            </a:r>
            <a:r>
              <a:rPr lang="en-US" sz="1200" dirty="0" smtClean="0">
                <a:latin typeface="Open Sans" panose="020B0606030504020204" pitchFamily="34" charset="0"/>
              </a:rPr>
              <a:t>Am. Nat. 1988</a:t>
            </a:r>
            <a:endParaRPr lang="en-US" sz="1200" dirty="0">
              <a:effectLst/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66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s://lh5.googleusercontent.com/-GcN5Dj4ARRU/SJMQfnAXY7I/AAAAAAAAB-4/XGVY4_XawCw/s640/IMG_17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88" y="579954"/>
            <a:ext cx="7681175" cy="57608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404664"/>
            <a:ext cx="5791200" cy="1371600"/>
          </a:xfrm>
        </p:spPr>
        <p:txBody>
          <a:bodyPr/>
          <a:lstStyle/>
          <a:p>
            <a:pPr rtl="0"/>
            <a:r>
              <a:rPr lang="en-US" b="1" dirty="0" smtClean="0"/>
              <a:t>Simple </a:t>
            </a:r>
            <a:r>
              <a:rPr lang="en-US" b="1" dirty="0" smtClean="0"/>
              <a:t>landscape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613368" y="2086285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186984" y="2758460"/>
            <a:ext cx="914400" cy="38099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177584" y="2320894"/>
            <a:ext cx="1436271" cy="4179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5082584" y="2377458"/>
            <a:ext cx="1219200" cy="87124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6301784" y="3248704"/>
            <a:ext cx="990600" cy="2116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4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914400" y="3202370"/>
            <a:ext cx="1054784" cy="8362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623685" y="2667000"/>
            <a:ext cx="1445376" cy="10915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5557595" y="2523853"/>
            <a:ext cx="609600" cy="60034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7495063" y="3079464"/>
            <a:ext cx="429737" cy="4896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2562467" y="3328192"/>
            <a:ext cx="1018933" cy="4818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6477000" y="2589418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7025846" y="2667000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6167195" y="2901608"/>
            <a:ext cx="214868" cy="2346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b="1" dirty="0" smtClean="0"/>
              <a:t>Rugged landscape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2329177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  <p:bldP spid="31" grpId="0" animBg="1"/>
      <p:bldP spid="3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2627784" y="2589418"/>
            <a:ext cx="2304256" cy="50295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b="1" dirty="0" smtClean="0"/>
              <a:t>Adaptive peak shift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161283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SIM &amp; rugged landscapes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626802"/>
            <a:ext cx="2915448" cy="4373563"/>
          </a:xfrm>
        </p:spPr>
        <p:txBody>
          <a:bodyPr>
            <a:normAutofit/>
          </a:bodyPr>
          <a:lstStyle/>
          <a:p>
            <a:pPr algn="l" rtl="0"/>
            <a:endParaRPr lang="en-US" sz="2800" b="0" dirty="0" smtClean="0"/>
          </a:p>
          <a:p>
            <a:pPr algn="l" rtl="0"/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0" dirty="0" smtClean="0"/>
              <a:t>Increasing the mutation rate in individuals below </a:t>
            </a:r>
            <a:r>
              <a:rPr lang="en-US" sz="2800" dirty="0" smtClean="0"/>
              <a:t>both</a:t>
            </a:r>
            <a:r>
              <a:rPr lang="en-US" sz="2800" b="0" dirty="0" smtClean="0"/>
              <a:t> peaks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22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9" r="27556" b="21708"/>
          <a:stretch/>
        </p:blipFill>
        <p:spPr bwMode="auto">
          <a:xfrm>
            <a:off x="3042914" y="1556792"/>
            <a:ext cx="5563673" cy="451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022952" y="1936234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b="1" dirty="0" smtClean="0">
                <a:effectLst>
                  <a:glow rad="139700">
                    <a:srgbClr val="0070C0">
                      <a:alpha val="40000"/>
                    </a:srgbClr>
                  </a:glow>
                </a:effectLst>
                <a:latin typeface="Open Sans" panose="020B0606030504020204" pitchFamily="34" charset="0"/>
              </a:rPr>
              <a:t>Low mutation rate</a:t>
            </a:r>
            <a:endParaRPr lang="he-IL" sz="2400" b="1" dirty="0">
              <a:effectLst>
                <a:glow rad="139700">
                  <a:srgbClr val="0070C0">
                    <a:alpha val="40000"/>
                  </a:srgbClr>
                </a:glow>
              </a:effectLst>
              <a:latin typeface="Open Sans" panose="020B0606030504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27775" y="1587576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1"/>
            <a:r>
              <a:rPr lang="en-US" sz="2400" b="1" dirty="0" smtClean="0"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Open Sans" panose="020B0606030504020204" pitchFamily="34" charset="0"/>
              </a:rPr>
              <a:t>High mutation rate</a:t>
            </a:r>
            <a:endParaRPr lang="he-IL" sz="2400" b="1" dirty="0">
              <a:effectLst>
                <a:glow rad="228600">
                  <a:srgbClr val="FFC000">
                    <a:alpha val="40000"/>
                  </a:srgbClr>
                </a:glow>
              </a:effectLst>
              <a:latin typeface="Open Sans" panose="020B060603050402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4153717" y="3951189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7354677" y="327315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4763317" y="54751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003167" y="2397899"/>
            <a:ext cx="334255" cy="1460141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997925" y="2049241"/>
            <a:ext cx="1166044" cy="34015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5123719" y="2397899"/>
            <a:ext cx="2230959" cy="994877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589650" y="46369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978381" y="2049241"/>
            <a:ext cx="234608" cy="278710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43773" y="4871597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824258" y="2049241"/>
            <a:ext cx="679423" cy="254844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2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b="1" dirty="0" smtClean="0"/>
              <a:t>Model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bg1"/>
          </a:solidFill>
        </p:spPr>
        <p:txBody>
          <a:bodyPr/>
          <a:lstStyle/>
          <a:p>
            <a:fld id="{F38DF745-7D3F-47F4-83A3-874385CFAA69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>
                <a:latin typeface="Open Sans" panose="020B0606030504020204" pitchFamily="34" charset="0"/>
              </a:rPr>
              <a:t>Ram &amp; Hadany, PRSB 2014</a:t>
            </a:r>
            <a:endParaRPr lang="he-IL" dirty="0">
              <a:latin typeface="Open Sans" panose="020B0606030504020204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07504" y="44624"/>
            <a:ext cx="3096615" cy="307777"/>
            <a:chOff x="3126973" y="6309320"/>
            <a:chExt cx="3096615" cy="307777"/>
          </a:xfrm>
        </p:grpSpPr>
        <p:pic>
          <p:nvPicPr>
            <p:cNvPr id="17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/>
            <p:cNvSpPr/>
            <p:nvPr/>
          </p:nvSpPr>
          <p:spPr>
            <a:xfrm>
              <a:off x="3347864" y="6309320"/>
              <a:ext cx="28757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 smtClean="0">
                  <a:latin typeface="Open Sans" panose="020B0606030504020204" pitchFamily="34" charset="0"/>
                </a:rPr>
                <a:t>github.com/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yoavram</a:t>
              </a:r>
              <a:r>
                <a:rPr lang="en-GB" sz="1400" dirty="0" smtClean="0">
                  <a:latin typeface="Open Sans" panose="020B0606030504020204" pitchFamily="34" charset="0"/>
                </a:rPr>
                <a:t>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ruggedsim</a:t>
              </a:r>
              <a:endParaRPr lang="he-IL" sz="1400" dirty="0">
                <a:latin typeface="Open Sans" panose="020B0606030504020204" pitchFamily="34" charset="0"/>
              </a:endParaRPr>
            </a:p>
          </p:txBody>
        </p:sp>
      </p:grp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8" t="19280" r="32771" b="9620"/>
          <a:stretch/>
        </p:blipFill>
        <p:spPr>
          <a:xfrm>
            <a:off x="1115616" y="1101960"/>
            <a:ext cx="6957731" cy="542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Adaptation rate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6" name="Picture 6" descr="D:\workspace\ruggedsim\manuscript\adaptation_rate_s_0.05_logN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656184"/>
            <a:ext cx="6016508" cy="50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205684" defTabSz="908834">
                  <a:defRPr/>
                </a:pPr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𝐶𝑀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sSup>
                        <m:sSupPr>
                          <m:ctrlPr>
                            <a:rPr lang="en-US" sz="24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/>
                            </a:rPr>
                            <m:t>𝜏</m:t>
                          </m:r>
                        </m:e>
                        <m:sup>
                          <m:r>
                            <a:rPr lang="en-US" sz="24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𝑆𝐼𝑀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r>
                        <a:rPr lang="en-US" sz="2400" i="1">
                          <a:latin typeface="Cambria Math"/>
                        </a:rPr>
                        <m:t>𝜏</m:t>
                      </m:r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he-IL" sz="2400" dirty="0">
                  <a:latin typeface="Open Sans" panose="020B0606030504020204" pitchFamily="34" charset="0"/>
                </a:endParaRPr>
              </a:p>
              <a:p>
                <a:pPr indent="205684" defTabSz="908834">
                  <a:defRPr/>
                </a:pPr>
                <a:endParaRPr lang="en-US" sz="2400" dirty="0">
                  <a:latin typeface="Open Sans" panose="020B0606030504020204" pitchFamily="34" charset="0"/>
                </a:endParaRPr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2123728" y="1916832"/>
            <a:ext cx="72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2885539" y="1700808"/>
            <a:ext cx="2056594" cy="760150"/>
            <a:chOff x="13463618" y="18710349"/>
            <a:chExt cx="2056594" cy="760150"/>
          </a:xfrm>
        </p:grpSpPr>
        <p:sp>
          <p:nvSpPr>
            <p:cNvPr id="11" name="TextBox 10"/>
            <p:cNvSpPr txBox="1"/>
            <p:nvPr/>
          </p:nvSpPr>
          <p:spPr>
            <a:xfrm>
              <a:off x="13483803" y="1871034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>
                  <a:latin typeface="Open Sans" panose="020B0606030504020204" pitchFamily="34" charset="0"/>
                </a:rPr>
                <a:t>Approximation</a:t>
              </a:r>
              <a:endParaRPr lang="he-IL" sz="2000" dirty="0">
                <a:latin typeface="Open Sans" panose="020B0606030504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3463618" y="1907038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>
                  <a:latin typeface="Open Sans" panose="020B0606030504020204" pitchFamily="34" charset="0"/>
                </a:rPr>
                <a:t>Simulation</a:t>
              </a:r>
              <a:endParaRPr lang="he-IL" sz="2400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439869" y="2060848"/>
            <a:ext cx="126000" cy="387533"/>
            <a:chOff x="12637723" y="19116000"/>
            <a:chExt cx="126000" cy="387533"/>
          </a:xfrm>
        </p:grpSpPr>
        <p:sp>
          <p:nvSpPr>
            <p:cNvPr id="14" name="Oval 13"/>
            <p:cNvSpPr/>
            <p:nvPr/>
          </p:nvSpPr>
          <p:spPr>
            <a:xfrm>
              <a:off x="12637723" y="19244022"/>
              <a:ext cx="126000" cy="126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>
                <a:latin typeface="Open Sans" panose="020B0606030504020204" pitchFamily="34" charset="0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2700800" y="19116000"/>
              <a:ext cx="0" cy="387533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5508104" y="6525344"/>
            <a:ext cx="363589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600" dirty="0" smtClean="0">
                <a:latin typeface="Open Sans" panose="020B0606030504020204" pitchFamily="34" charset="0"/>
              </a:rPr>
              <a:t>Ram &amp; Hadany, PRSB 2014</a:t>
            </a:r>
            <a:endParaRPr lang="he-IL" sz="1600" dirty="0">
              <a:latin typeface="Open Sans" panose="020B0606030504020204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07504" y="44624"/>
            <a:ext cx="3096615" cy="307777"/>
            <a:chOff x="3126973" y="6309320"/>
            <a:chExt cx="3096615" cy="307777"/>
          </a:xfrm>
        </p:grpSpPr>
        <p:pic>
          <p:nvPicPr>
            <p:cNvPr id="1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3347864" y="6309320"/>
              <a:ext cx="28757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 smtClean="0">
                  <a:latin typeface="Open Sans" panose="020B0606030504020204" pitchFamily="34" charset="0"/>
                </a:rPr>
                <a:t>github.com/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yoavram</a:t>
              </a:r>
              <a:r>
                <a:rPr lang="en-GB" sz="1400" dirty="0" smtClean="0">
                  <a:latin typeface="Open Sans" panose="020B0606030504020204" pitchFamily="34" charset="0"/>
                </a:rPr>
                <a:t>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ruggedsim</a:t>
              </a:r>
              <a:endParaRPr lang="he-IL" sz="1400" dirty="0">
                <a:latin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44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Evolution in a </a:t>
            </a:r>
            <a:r>
              <a:rPr lang="en-US" b="1" dirty="0" smtClean="0"/>
              <a:t>constant environment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dirty="0" smtClean="0"/>
              <a:t>D</a:t>
            </a:r>
            <a:r>
              <a:rPr lang="en-US" b="0" dirty="0" smtClean="0"/>
              <a:t>irection of selection doesn’t change</a:t>
            </a:r>
            <a:endParaRPr lang="en-US" b="0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Balance </a:t>
            </a:r>
            <a:r>
              <a:rPr lang="en-US" b="0" dirty="0" smtClean="0"/>
              <a:t>between </a:t>
            </a:r>
            <a:r>
              <a:rPr lang="en-US" b="1" dirty="0" smtClean="0">
                <a:solidFill>
                  <a:srgbClr val="00B050"/>
                </a:solidFill>
              </a:rPr>
              <a:t>mutation</a:t>
            </a:r>
            <a:r>
              <a:rPr lang="en-US" b="0" dirty="0" smtClean="0">
                <a:solidFill>
                  <a:srgbClr val="00B050"/>
                </a:solidFill>
              </a:rPr>
              <a:t> </a:t>
            </a:r>
            <a:r>
              <a:rPr lang="en-US" b="0" dirty="0" smtClean="0"/>
              <a:t>and </a:t>
            </a:r>
            <a:r>
              <a:rPr lang="en-US" b="1" dirty="0" smtClean="0">
                <a:solidFill>
                  <a:srgbClr val="0070C0"/>
                </a:solidFill>
              </a:rPr>
              <a:t>selection</a:t>
            </a:r>
            <a:endParaRPr lang="he-IL" b="1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21" y="2636912"/>
            <a:ext cx="7712075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611560" y="3645024"/>
            <a:ext cx="461665" cy="2369299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en-US" dirty="0" smtClean="0">
                <a:latin typeface="Open Sans" panose="020B0606030504020204" pitchFamily="34" charset="0"/>
              </a:rPr>
              <a:t>Frequency</a:t>
            </a:r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03848" y="6444044"/>
            <a:ext cx="30963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>
                <a:latin typeface="Open Sans" panose="020B0606030504020204" pitchFamily="34" charset="0"/>
              </a:rPr>
              <a:t># Deleterious mutations</a:t>
            </a:r>
            <a:endParaRPr lang="he-IL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11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workspace\ruggedsim\manuscript\ram_tradeoff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3269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SIM Breaks </a:t>
            </a:r>
            <a:r>
              <a:rPr lang="en-US" b="1" dirty="0"/>
              <a:t>the </a:t>
            </a:r>
            <a:r>
              <a:rPr lang="en-US" b="1" i="1" dirty="0"/>
              <a:t>adaptability-adaptedness</a:t>
            </a:r>
            <a:r>
              <a:rPr lang="en-US" b="1" dirty="0"/>
              <a:t> </a:t>
            </a:r>
            <a:r>
              <a:rPr lang="en-US" b="1" dirty="0" smtClean="0"/>
              <a:t>trade-off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508104" y="6525344"/>
            <a:ext cx="363589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600" dirty="0" smtClean="0">
                <a:latin typeface="Open Sans" panose="020B0606030504020204" pitchFamily="34" charset="0"/>
              </a:rPr>
              <a:t>Ram &amp; Hadany, PRSB 2014</a:t>
            </a:r>
            <a:endParaRPr lang="he-IL" sz="16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26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b="1" dirty="0" smtClean="0"/>
              <a:t>Effects of stress-induced mutagenesis:</a:t>
            </a:r>
          </a:p>
          <a:p>
            <a:pPr marL="400050" algn="l" rtl="0"/>
            <a:r>
              <a:rPr lang="en-US" dirty="0" smtClean="0"/>
              <a:t>SIM increases the adaptation rate without reducing the population mean fitness</a:t>
            </a:r>
          </a:p>
          <a:p>
            <a:pPr marL="400050" algn="l" rtl="0"/>
            <a:r>
              <a:rPr lang="en-US" dirty="0" smtClean="0"/>
              <a:t>Breaks the trade-off between </a:t>
            </a:r>
            <a:r>
              <a:rPr lang="en-US" i="1" dirty="0" smtClean="0"/>
              <a:t>adaptability </a:t>
            </a:r>
            <a:r>
              <a:rPr lang="en-US" dirty="0" smtClean="0"/>
              <a:t>and </a:t>
            </a:r>
            <a:r>
              <a:rPr lang="en-US" i="1" dirty="0" smtClean="0"/>
              <a:t>adaptedness</a:t>
            </a:r>
          </a:p>
          <a:p>
            <a:pPr marL="457200" lvl="1" indent="0" rtl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		Ram &amp; Hadany, PRSB 2014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1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Dropbox\ex silico\microscope\2015-07-28\A5_1230\111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568" y="-315816"/>
            <a:ext cx="9721080" cy="820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7584" y="2132856"/>
            <a:ext cx="7128792" cy="2880320"/>
          </a:xfrm>
          <a:solidFill>
            <a:srgbClr val="EAEAEA">
              <a:alpha val="30196"/>
            </a:srgbClr>
          </a:solidFill>
        </p:spPr>
        <p:txBody>
          <a:bodyPr>
            <a:normAutofit/>
          </a:bodyPr>
          <a:lstStyle/>
          <a:p>
            <a:pPr rtl="0"/>
            <a:r>
              <a:rPr lang="en-US" b="1" dirty="0">
                <a:solidFill>
                  <a:srgbClr val="FFFF00"/>
                </a:solidFill>
              </a:rPr>
              <a:t>Predicting </a:t>
            </a:r>
            <a:r>
              <a:rPr lang="en-US" b="1" dirty="0" smtClean="0">
                <a:solidFill>
                  <a:srgbClr val="FFFF00"/>
                </a:solidFill>
              </a:rPr>
              <a:t>Microbial Growth </a:t>
            </a:r>
            <a:r>
              <a:rPr lang="en-US" b="1" dirty="0">
                <a:solidFill>
                  <a:srgbClr val="FFFF00"/>
                </a:solidFill>
              </a:rPr>
              <a:t>in a </a:t>
            </a:r>
            <a:r>
              <a:rPr lang="en-US" b="1" dirty="0" smtClean="0">
                <a:solidFill>
                  <a:srgbClr val="FFFF00"/>
                </a:solidFill>
              </a:rPr>
              <a:t>Mixed Culture</a:t>
            </a:r>
            <a:endParaRPr 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86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sz="4000" b="1" dirty="0" smtClean="0"/>
              <a:t>Competition experiments</a:t>
            </a:r>
            <a:endParaRPr lang="he-IL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30472" cy="5145959"/>
          </a:xfrm>
        </p:spPr>
        <p:txBody>
          <a:bodyPr>
            <a:normAutofit fontScale="85000" lnSpcReduction="20000"/>
          </a:bodyPr>
          <a:lstStyle/>
          <a:p>
            <a:pPr marL="57150" indent="0" algn="l" rtl="0">
              <a:buNone/>
            </a:pPr>
            <a:r>
              <a:rPr lang="en-US" dirty="0"/>
              <a:t>Strains must have a genotypic or phenotypic </a:t>
            </a:r>
            <a:r>
              <a:rPr lang="en-US" dirty="0" smtClean="0"/>
              <a:t>marker.</a:t>
            </a:r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Problem:</a:t>
            </a:r>
            <a:r>
              <a:rPr lang="en-US" dirty="0" smtClean="0"/>
              <a:t> Laborious and costly, more so for non-model organisms.</a:t>
            </a:r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Our Solution: </a:t>
            </a:r>
            <a:r>
              <a:rPr lang="en-US" dirty="0" smtClean="0"/>
              <a:t>Computational framework that predicts growth in mixed culture:</a:t>
            </a:r>
          </a:p>
          <a:p>
            <a:pPr marL="57150" indent="0" algn="l" rtl="0">
              <a:buNone/>
            </a:pPr>
            <a:endParaRPr lang="en-US" sz="1900" dirty="0"/>
          </a:p>
          <a:p>
            <a:pPr marL="571500" indent="-514350" algn="l" rtl="0">
              <a:buFont typeface="+mj-lt"/>
              <a:buAutoNum type="arabicPeriod"/>
            </a:pPr>
            <a:r>
              <a:rPr lang="en-US" dirty="0"/>
              <a:t>Fit </a:t>
            </a:r>
            <a:r>
              <a:rPr lang="en-US" dirty="0" smtClean="0"/>
              <a:t>growth models to growth curve</a:t>
            </a:r>
            <a:r>
              <a:rPr lang="en-GB" dirty="0" smtClean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Predict competition </a:t>
            </a:r>
            <a:r>
              <a:rPr lang="en-US" dirty="0" smtClean="0"/>
              <a:t>results</a:t>
            </a:r>
            <a:endParaRPr lang="en-GB" dirty="0" smtClean="0"/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Infer fitness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0" y="260648"/>
            <a:ext cx="2146300" cy="3944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87672" y="1909950"/>
            <a:ext cx="636906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 smtClean="0">
                <a:solidFill>
                  <a:srgbClr val="C00000"/>
                </a:solidFill>
                <a:latin typeface="Open Sans" panose="020B0606030504020204" pitchFamily="34" charset="0"/>
              </a:rPr>
              <a:t>Ara</a:t>
            </a:r>
            <a:r>
              <a:rPr lang="en-US" baseline="30000" dirty="0" smtClean="0">
                <a:solidFill>
                  <a:srgbClr val="C00000"/>
                </a:solidFill>
                <a:latin typeface="Open Sans" panose="020B0606030504020204" pitchFamily="34" charset="0"/>
              </a:rPr>
              <a:t>-</a:t>
            </a:r>
          </a:p>
          <a:p>
            <a:r>
              <a:rPr lang="en-US" dirty="0" err="1" smtClean="0">
                <a:solidFill>
                  <a:schemeClr val="bg1"/>
                </a:solidFill>
                <a:latin typeface="Open Sans" panose="020B0606030504020204" pitchFamily="34" charset="0"/>
              </a:rPr>
              <a:t>Ara</a:t>
            </a:r>
            <a:r>
              <a:rPr lang="en-US" baseline="30000" dirty="0" smtClean="0">
                <a:solidFill>
                  <a:schemeClr val="bg1"/>
                </a:solidFill>
                <a:latin typeface="Open Sans" panose="020B0606030504020204" pitchFamily="34" charset="0"/>
              </a:rPr>
              <a:t>+</a:t>
            </a:r>
            <a:endParaRPr lang="he-IL" baseline="30000" dirty="0">
              <a:solidFill>
                <a:schemeClr val="bg1"/>
              </a:solidFill>
              <a:latin typeface="Open Sans" panose="020B060603050402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509372"/>
            <a:ext cx="1689100" cy="2236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135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3824"/>
    </mc:Choice>
    <mc:Fallback xmlns="">
      <p:transition advTm="43824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workspace\curveball_project\ms\Fig-model_fittin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1"/>
          <a:stretch/>
        </p:blipFill>
        <p:spPr bwMode="auto">
          <a:xfrm>
            <a:off x="179512" y="3645024"/>
            <a:ext cx="8824788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Growth curve data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187575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Data </a:t>
            </a:r>
            <a:r>
              <a:rPr lang="en-US" dirty="0"/>
              <a:t>from two experiments with </a:t>
            </a:r>
            <a:r>
              <a:rPr lang="en-US" i="1" dirty="0"/>
              <a:t>E. </a:t>
            </a:r>
            <a:r>
              <a:rPr lang="en-US" i="1" dirty="0" smtClean="0"/>
              <a:t>coli </a:t>
            </a:r>
            <a:r>
              <a:rPr lang="en-US" dirty="0" smtClean="0"/>
              <a:t>strains: (</a:t>
            </a:r>
            <a:r>
              <a:rPr lang="en-US" dirty="0" smtClean="0">
                <a:solidFill>
                  <a:srgbClr val="00B050"/>
                </a:solidFill>
              </a:rPr>
              <a:t>DH5</a:t>
            </a:r>
            <a:r>
              <a:rPr lang="el-GR" dirty="0" smtClean="0">
                <a:solidFill>
                  <a:srgbClr val="00B050"/>
                </a:solidFill>
              </a:rPr>
              <a:t>α</a:t>
            </a:r>
            <a:r>
              <a:rPr lang="en-US" dirty="0" smtClean="0"/>
              <a:t> vs. </a:t>
            </a:r>
            <a:r>
              <a:rPr lang="en-US" dirty="0" smtClean="0">
                <a:solidFill>
                  <a:srgbClr val="FF0000"/>
                </a:solidFill>
              </a:rPr>
              <a:t>TG1</a:t>
            </a:r>
            <a:r>
              <a:rPr lang="en-US" dirty="0" smtClean="0"/>
              <a:t>) fitted a growth model </a:t>
            </a:r>
          </a:p>
          <a:p>
            <a:pPr marL="0" indent="0" rtl="0">
              <a:buNone/>
            </a:pPr>
            <a:r>
              <a:rPr lang="en-US" sz="1800" dirty="0"/>
              <a:t>	</a:t>
            </a:r>
            <a:r>
              <a:rPr lang="en-US" sz="1800" dirty="0" smtClean="0"/>
              <a:t>					</a:t>
            </a:r>
            <a:r>
              <a:rPr lang="en-US" sz="1800" dirty="0" err="1" smtClean="0"/>
              <a:t>Baranyi</a:t>
            </a:r>
            <a:r>
              <a:rPr lang="en-US" sz="1800" dirty="0" smtClean="0"/>
              <a:t> &amp; Roberts, 1994</a:t>
            </a:r>
            <a:endParaRPr lang="en-US" sz="1800" dirty="0"/>
          </a:p>
          <a:p>
            <a:pPr marL="0" indent="0" algn="l" rtl="0">
              <a:buNone/>
            </a:pPr>
            <a:endParaRPr lang="he-IL" dirty="0"/>
          </a:p>
        </p:txBody>
      </p:sp>
      <p:sp>
        <p:nvSpPr>
          <p:cNvPr id="4" name="Rectangle 3"/>
          <p:cNvSpPr/>
          <p:nvPr/>
        </p:nvSpPr>
        <p:spPr>
          <a:xfrm>
            <a:off x="2123728" y="3804000"/>
            <a:ext cx="18533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Open Sans" panose="020B0606030504020204" pitchFamily="34" charset="0"/>
              </a:rPr>
              <a:t>with lag phase</a:t>
            </a:r>
            <a:endParaRPr lang="he-IL" b="1" dirty="0">
              <a:latin typeface="Open Sans" panose="020B0606030504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12160" y="3789040"/>
            <a:ext cx="2249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Open Sans" panose="020B0606030504020204" pitchFamily="34" charset="0"/>
              </a:rPr>
              <a:t>without lag phase</a:t>
            </a:r>
            <a:endParaRPr lang="he-IL" b="1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5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smtClean="0"/>
              <a:t>Mixed culture prediction</a:t>
            </a:r>
            <a:endParaRPr lang="he-IL" b="1" dirty="0"/>
          </a:p>
        </p:txBody>
      </p:sp>
      <p:pic>
        <p:nvPicPr>
          <p:cNvPr id="5124" name="Picture 4" descr="D:\workspace\curveball_project\ms\Fig-Competition_predic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599"/>
          <a:stretch/>
        </p:blipFill>
        <p:spPr bwMode="auto">
          <a:xfrm>
            <a:off x="395536" y="1052736"/>
            <a:ext cx="8208911" cy="566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443" y="6562785"/>
            <a:ext cx="3687763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566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b="1" dirty="0" smtClean="0"/>
              <a:t>Summary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pPr marL="571500" indent="-514350" algn="l" rtl="0">
              <a:buFont typeface="+mj-lt"/>
              <a:buAutoNum type="arabicPeriod"/>
            </a:pPr>
            <a:r>
              <a:rPr lang="en-US" sz="2800" dirty="0" smtClean="0"/>
              <a:t>Fit </a:t>
            </a:r>
            <a:r>
              <a:rPr lang="en-US" sz="2800" dirty="0"/>
              <a:t>growth models to growth curve</a:t>
            </a:r>
            <a:r>
              <a:rPr lang="en-GB" sz="2800" dirty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sz="2800" dirty="0"/>
              <a:t>Predict competition </a:t>
            </a:r>
            <a:r>
              <a:rPr lang="en-US" sz="2800" dirty="0"/>
              <a:t>results</a:t>
            </a:r>
            <a:endParaRPr lang="en-GB" sz="2800" dirty="0"/>
          </a:p>
          <a:p>
            <a:pPr marL="571500" indent="-514350" algn="l" rtl="0">
              <a:buFont typeface="+mj-lt"/>
              <a:buAutoNum type="arabicPeriod"/>
            </a:pPr>
            <a:r>
              <a:rPr lang="en-GB" sz="2800" dirty="0"/>
              <a:t>Infer fitness</a:t>
            </a:r>
            <a:endParaRPr lang="en-US" sz="2800" dirty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Preprint:</a:t>
            </a:r>
            <a:endParaRPr lang="en-US" sz="2600" b="1" dirty="0"/>
          </a:p>
          <a:p>
            <a:pPr marL="0" indent="0" algn="l" rtl="0">
              <a:buNone/>
            </a:pPr>
            <a:r>
              <a:rPr lang="en-US" sz="2600" dirty="0"/>
              <a:t>Ram et al. (2015) </a:t>
            </a:r>
            <a:r>
              <a:rPr lang="en-US" sz="2600" i="1" dirty="0"/>
              <a:t>Predicting competition results from growth curves</a:t>
            </a:r>
            <a:r>
              <a:rPr lang="en-US" sz="2600" dirty="0"/>
              <a:t>. </a:t>
            </a:r>
            <a:r>
              <a:rPr lang="en-US" sz="2600" dirty="0" err="1" smtClean="0"/>
              <a:t>bioRxiv</a:t>
            </a:r>
            <a:r>
              <a:rPr lang="en-US" sz="2600" dirty="0" smtClean="0"/>
              <a:t>, doi:</a:t>
            </a:r>
            <a:r>
              <a:rPr lang="en-US" sz="2600" dirty="0" smtClean="0">
                <a:hlinkClick r:id="rId2"/>
              </a:rPr>
              <a:t>10.1101/022640</a:t>
            </a:r>
            <a:endParaRPr lang="en-US" sz="2600" dirty="0" smtClean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Software website: </a:t>
            </a:r>
            <a:r>
              <a:rPr lang="en-US" sz="2600" dirty="0" smtClean="0">
                <a:hlinkClick r:id="rId3"/>
              </a:rPr>
              <a:t>curveball.yoavram.com</a:t>
            </a:r>
            <a:r>
              <a:rPr lang="en-US" sz="2600" dirty="0" smtClean="0"/>
              <a:t> </a:t>
            </a:r>
          </a:p>
          <a:p>
            <a:pPr marL="0" indent="0" algn="l" rtl="0">
              <a:buNone/>
            </a:pPr>
            <a:endParaRPr lang="he-IL" sz="2800" dirty="0" smtClean="0"/>
          </a:p>
          <a:p>
            <a:pPr marL="0" indent="0" algn="l" rtl="0">
              <a:buNone/>
            </a:pPr>
            <a:endParaRPr lang="en-US" dirty="0" smtClean="0"/>
          </a:p>
          <a:p>
            <a:pPr marL="0" indent="0" algn="ctr" rtl="0">
              <a:buNone/>
            </a:pPr>
            <a:endParaRPr lang="en-US" sz="40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76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1182"/>
    </mc:Choice>
    <mc:Fallback xmlns="">
      <p:transition advTm="61182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Future directions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 rtl="0"/>
            <a:r>
              <a:rPr lang="en-US" b="1" dirty="0" smtClean="0"/>
              <a:t>Complex growth curves:</a:t>
            </a:r>
          </a:p>
          <a:p>
            <a:pPr lvl="1" algn="l" rtl="0"/>
            <a:r>
              <a:rPr lang="en-US" dirty="0" smtClean="0"/>
              <a:t>Bi-phasic growth: </a:t>
            </a:r>
          </a:p>
          <a:p>
            <a:pPr lvl="1" algn="l" rtl="0"/>
            <a:r>
              <a:rPr lang="en-US" dirty="0" smtClean="0"/>
              <a:t>Deep stationary phase</a:t>
            </a:r>
          </a:p>
          <a:p>
            <a:pPr lvl="1" algn="l" rtl="0"/>
            <a:r>
              <a:rPr lang="en-US" dirty="0" smtClean="0"/>
              <a:t>Cell death</a:t>
            </a:r>
            <a:endParaRPr lang="en-US" dirty="0"/>
          </a:p>
          <a:p>
            <a:pPr algn="l" rtl="0"/>
            <a:r>
              <a:rPr lang="en-US" b="1" dirty="0" smtClean="0"/>
              <a:t>Null </a:t>
            </a:r>
            <a:r>
              <a:rPr lang="en-US" b="1" dirty="0"/>
              <a:t>model for detection of </a:t>
            </a:r>
            <a:r>
              <a:rPr lang="en-US" b="1" dirty="0" smtClean="0"/>
              <a:t>frequency-dependent interactions:</a:t>
            </a:r>
          </a:p>
          <a:p>
            <a:pPr lvl="1" algn="l" rtl="0"/>
            <a:r>
              <a:rPr lang="en-US" dirty="0" smtClean="0"/>
              <a:t>Cooperation</a:t>
            </a:r>
          </a:p>
          <a:p>
            <a:pPr lvl="1" algn="l" rtl="0"/>
            <a:r>
              <a:rPr lang="en-US" dirty="0" smtClean="0"/>
              <a:t>Interference</a:t>
            </a:r>
          </a:p>
          <a:p>
            <a:pPr algn="l" rtl="0"/>
            <a:r>
              <a:rPr lang="en-US" b="1" dirty="0" smtClean="0"/>
              <a:t>Compete </a:t>
            </a:r>
            <a:r>
              <a:rPr lang="en-US" b="1" dirty="0"/>
              <a:t>hypothetical </a:t>
            </a:r>
            <a:r>
              <a:rPr lang="en-US" b="1" dirty="0" smtClean="0"/>
              <a:t>strains</a:t>
            </a:r>
          </a:p>
          <a:p>
            <a:pPr algn="l" rtl="0"/>
            <a:r>
              <a:rPr lang="en-US" b="1" dirty="0" smtClean="0"/>
              <a:t>Predict adaptive evolution</a:t>
            </a:r>
          </a:p>
          <a:p>
            <a:pPr algn="l" rtl="0"/>
            <a:r>
              <a:rPr lang="en-US" b="1" dirty="0" smtClean="0"/>
              <a:t>Interpret fitness differences</a:t>
            </a:r>
            <a:endParaRPr lang="en-US" b="1" dirty="0"/>
          </a:p>
          <a:p>
            <a:pPr algn="l" rtl="0"/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7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b="1" dirty="0" smtClean="0"/>
              <a:t>Summary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28592"/>
          </a:xfrm>
        </p:spPr>
        <p:txBody>
          <a:bodyPr>
            <a:noAutofit/>
          </a:bodyPr>
          <a:lstStyle/>
          <a:p>
            <a:pPr marL="0" indent="0" algn="l" rtl="0">
              <a:buNone/>
            </a:pPr>
            <a:r>
              <a:rPr lang="en-US" sz="2000" b="1" dirty="0" smtClean="0"/>
              <a:t>Stress-induced mutagenesis</a:t>
            </a:r>
          </a:p>
          <a:p>
            <a:pPr lvl="1" algn="l" rtl="0"/>
            <a:r>
              <a:rPr lang="en-US" sz="2000" dirty="0"/>
              <a:t>Can </a:t>
            </a:r>
            <a:r>
              <a:rPr lang="en-US" sz="2000" b="1" dirty="0"/>
              <a:t>evolve </a:t>
            </a:r>
            <a:r>
              <a:rPr lang="en-US" sz="2000" dirty="0"/>
              <a:t>due to 2nd order </a:t>
            </a:r>
            <a:r>
              <a:rPr lang="en-US" sz="2000" dirty="0" smtClean="0"/>
              <a:t>selection</a:t>
            </a:r>
            <a:endParaRPr lang="en-US" sz="2000" dirty="0"/>
          </a:p>
          <a:p>
            <a:pPr lvl="1" algn="l" rtl="0"/>
            <a:r>
              <a:rPr lang="en-US" sz="2000" dirty="0"/>
              <a:t>In </a:t>
            </a:r>
            <a:r>
              <a:rPr lang="en-US" sz="2000" b="1" dirty="0"/>
              <a:t>constant &amp; changing </a:t>
            </a:r>
            <a:r>
              <a:rPr lang="en-US" sz="2000" dirty="0"/>
              <a:t>environments</a:t>
            </a:r>
          </a:p>
          <a:p>
            <a:pPr lvl="1" algn="l" rtl="0"/>
            <a:r>
              <a:rPr lang="en-US" sz="2000" dirty="0" smtClean="0"/>
              <a:t>In </a:t>
            </a:r>
            <a:r>
              <a:rPr lang="en-US" sz="2000" b="1" dirty="0"/>
              <a:t>asexual </a:t>
            </a:r>
            <a:r>
              <a:rPr lang="en-US" sz="2000" dirty="0" smtClean="0"/>
              <a:t>populations</a:t>
            </a:r>
          </a:p>
          <a:p>
            <a:pPr marL="457200" lvl="1" indent="0" rtl="0">
              <a:buNone/>
            </a:pPr>
            <a:r>
              <a:rPr lang="en-US" sz="1600" dirty="0" smtClean="0"/>
              <a:t>Ram &amp; Hadany, Evolution 2012</a:t>
            </a:r>
          </a:p>
          <a:p>
            <a:pPr lvl="1" algn="l" rtl="0"/>
            <a:r>
              <a:rPr lang="en-US" sz="2000" dirty="0" smtClean="0"/>
              <a:t>In </a:t>
            </a:r>
            <a:r>
              <a:rPr lang="en-US" sz="2000" dirty="0"/>
              <a:t>the presence of rare </a:t>
            </a:r>
            <a:r>
              <a:rPr lang="en-US" sz="2000" b="1" dirty="0" smtClean="0"/>
              <a:t>recombination</a:t>
            </a:r>
          </a:p>
          <a:p>
            <a:pPr marL="457200" lvl="1" indent="0" rtl="0">
              <a:buNone/>
            </a:pPr>
            <a:r>
              <a:rPr lang="en-US" sz="1600" dirty="0" smtClean="0"/>
              <a:t>Ram &amp; Hadany, in preparation</a:t>
            </a:r>
            <a:endParaRPr lang="en-US" sz="1600" b="1" dirty="0" smtClean="0"/>
          </a:p>
          <a:p>
            <a:pPr lvl="1" algn="l" rtl="0"/>
            <a:r>
              <a:rPr lang="en-US" sz="2000" dirty="0" smtClean="0"/>
              <a:t>Increases </a:t>
            </a:r>
            <a:r>
              <a:rPr lang="en-US" sz="2000" dirty="0"/>
              <a:t>the rate of </a:t>
            </a:r>
            <a:r>
              <a:rPr lang="en-US" sz="2000" b="1" dirty="0"/>
              <a:t>complex adaptation rate</a:t>
            </a:r>
          </a:p>
          <a:p>
            <a:pPr lvl="1" algn="l" rtl="0"/>
            <a:r>
              <a:rPr lang="en-US" sz="2000" dirty="0"/>
              <a:t>Without reducing the </a:t>
            </a:r>
            <a:r>
              <a:rPr lang="en-US" sz="2000" b="1" dirty="0"/>
              <a:t>population mean fitness</a:t>
            </a:r>
          </a:p>
          <a:p>
            <a:pPr lvl="1" algn="l" rtl="0"/>
            <a:r>
              <a:rPr lang="en-US" sz="2000" dirty="0"/>
              <a:t>Breaks the </a:t>
            </a:r>
            <a:r>
              <a:rPr lang="en-US" sz="2000" b="1" dirty="0"/>
              <a:t>trade-off </a:t>
            </a:r>
            <a:r>
              <a:rPr lang="en-US" sz="2000" dirty="0"/>
              <a:t>between </a:t>
            </a:r>
            <a:r>
              <a:rPr lang="en-US" sz="2000" i="1" dirty="0"/>
              <a:t>adaptability </a:t>
            </a:r>
            <a:r>
              <a:rPr lang="en-US" sz="2000" dirty="0"/>
              <a:t>and </a:t>
            </a:r>
            <a:r>
              <a:rPr lang="en-US" sz="2000" i="1" dirty="0"/>
              <a:t>adaptedness</a:t>
            </a:r>
            <a:endParaRPr lang="en-US" sz="2400" dirty="0"/>
          </a:p>
          <a:p>
            <a:pPr marL="514350" lvl="1" indent="0" rtl="0">
              <a:buNone/>
            </a:pPr>
            <a:r>
              <a:rPr lang="en-US" sz="1600" dirty="0"/>
              <a:t>Ram &amp; Hadany, PRSB </a:t>
            </a:r>
            <a:r>
              <a:rPr lang="en-US" sz="1600" dirty="0" smtClean="0"/>
              <a:t>2014</a:t>
            </a:r>
            <a:endParaRPr lang="en-US" sz="2000" dirty="0"/>
          </a:p>
          <a:p>
            <a:pPr marL="514350" lvl="1" indent="0" rtl="0">
              <a:buNone/>
            </a:pPr>
            <a:endParaRPr lang="en-US" sz="2000" u="sng" dirty="0" smtClean="0"/>
          </a:p>
          <a:p>
            <a:pPr marL="0" indent="0" algn="l" rtl="0">
              <a:buNone/>
            </a:pPr>
            <a:r>
              <a:rPr lang="en-US" sz="2000" b="1" dirty="0" smtClean="0"/>
              <a:t>Predicting microbial growth in a mixed culture</a:t>
            </a:r>
          </a:p>
          <a:p>
            <a:pPr marL="0" indent="0" rtl="0">
              <a:buNone/>
            </a:pPr>
            <a:r>
              <a:rPr lang="en-US" sz="1600" dirty="0" smtClean="0"/>
              <a:t>Ram et al., </a:t>
            </a:r>
            <a:r>
              <a:rPr lang="en-US" sz="1600" dirty="0" err="1" smtClean="0"/>
              <a:t>bioRxiv</a:t>
            </a:r>
            <a:r>
              <a:rPr lang="en-US" sz="1600" dirty="0" smtClean="0"/>
              <a:t> preprint</a:t>
            </a:r>
            <a:endParaRPr lang="he-IL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3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131840" y="1184553"/>
            <a:ext cx="2161982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b="1" dirty="0" smtClean="0">
                <a:latin typeface="Open Sans" panose="020B0606030504020204" pitchFamily="34" charset="0"/>
              </a:rPr>
              <a:t>Judith Berman*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Maayan</a:t>
            </a:r>
            <a:r>
              <a:rPr lang="en-US" sz="1600" dirty="0" smtClean="0">
                <a:latin typeface="Open Sans" panose="020B0606030504020204" pitchFamily="34" charset="0"/>
              </a:rPr>
              <a:t> Bibi*</a:t>
            </a:r>
          </a:p>
          <a:p>
            <a:r>
              <a:rPr lang="en-GB" sz="1600" dirty="0" smtClean="0">
                <a:latin typeface="Open Sans" panose="020B0606030504020204" pitchFamily="34" charset="0"/>
              </a:rPr>
              <a:t>Ella </a:t>
            </a:r>
            <a:r>
              <a:rPr lang="en-GB" sz="1600" dirty="0" err="1" smtClean="0">
                <a:latin typeface="Open Sans" panose="020B0606030504020204" pitchFamily="34" charset="0"/>
              </a:rPr>
              <a:t>Shtifman</a:t>
            </a:r>
            <a:r>
              <a:rPr lang="en-GB" sz="1600" dirty="0" smtClean="0">
                <a:latin typeface="Open Sans" panose="020B0606030504020204" pitchFamily="34" charset="0"/>
              </a:rPr>
              <a:t> Segal</a:t>
            </a:r>
            <a:endParaRPr lang="en-US" sz="1600" dirty="0" smtClean="0">
              <a:latin typeface="Open Sans" panose="020B0606030504020204" pitchFamily="34" charset="0"/>
            </a:endParaRPr>
          </a:p>
          <a:p>
            <a:r>
              <a:rPr lang="en-GB" sz="1600" dirty="0" err="1" smtClean="0">
                <a:latin typeface="Open Sans" panose="020B0606030504020204" pitchFamily="34" charset="0"/>
              </a:rPr>
              <a:t>Noa</a:t>
            </a:r>
            <a:r>
              <a:rPr lang="en-GB" sz="1600" dirty="0" smtClean="0">
                <a:latin typeface="Open Sans" panose="020B0606030504020204" pitchFamily="34" charset="0"/>
              </a:rPr>
              <a:t> Wertheimer</a:t>
            </a:r>
          </a:p>
          <a:p>
            <a:r>
              <a:rPr lang="en-GB" sz="1600" dirty="0" smtClean="0">
                <a:latin typeface="Open Sans" panose="020B0606030504020204" pitchFamily="34" charset="0"/>
              </a:rPr>
              <a:t>Alex Rosenberg</a:t>
            </a:r>
          </a:p>
          <a:p>
            <a:r>
              <a:rPr lang="en-GB" sz="1600" dirty="0" err="1" smtClean="0">
                <a:latin typeface="Open Sans" panose="020B0606030504020204" pitchFamily="34" charset="0"/>
              </a:rPr>
              <a:t>Adi</a:t>
            </a:r>
            <a:r>
              <a:rPr lang="en-GB" sz="1600" dirty="0" smtClean="0">
                <a:latin typeface="Open Sans" panose="020B0606030504020204" pitchFamily="34" charset="0"/>
              </a:rPr>
              <a:t> </a:t>
            </a:r>
            <a:r>
              <a:rPr lang="en-GB" sz="1600" dirty="0" err="1" smtClean="0">
                <a:latin typeface="Open Sans" panose="020B0606030504020204" pitchFamily="34" charset="0"/>
              </a:rPr>
              <a:t>Zisman</a:t>
            </a:r>
            <a:endParaRPr lang="en-GB" sz="1600" dirty="0" smtClean="0">
              <a:latin typeface="Open Sans" panose="020B0606030504020204" pitchFamily="34" charset="0"/>
            </a:endParaRPr>
          </a:p>
          <a:p>
            <a:r>
              <a:rPr lang="en-GB" sz="1600" dirty="0" smtClean="0">
                <a:latin typeface="Open Sans" panose="020B0606030504020204" pitchFamily="34" charset="0"/>
              </a:rPr>
              <a:t>Feng Yang</a:t>
            </a:r>
            <a:endParaRPr lang="en-US" sz="1600" dirty="0" smtClean="0">
              <a:latin typeface="Open Sans" panose="020B06060305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b="1" dirty="0"/>
              <a:t>Acknowledgments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3187" y="1165969"/>
            <a:ext cx="2790661" cy="329320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b="1" dirty="0" err="1" smtClean="0">
                <a:latin typeface="Open Sans" panose="020B0606030504020204" pitchFamily="34" charset="0"/>
              </a:rPr>
              <a:t>Lilach</a:t>
            </a:r>
            <a:r>
              <a:rPr lang="en-US" sz="2400" b="1" dirty="0" smtClean="0">
                <a:latin typeface="Open Sans" panose="020B0606030504020204" pitchFamily="34" charset="0"/>
              </a:rPr>
              <a:t> Hadany*</a:t>
            </a:r>
          </a:p>
          <a:p>
            <a:pPr algn="l" rtl="0"/>
            <a:r>
              <a:rPr lang="en-US" dirty="0">
                <a:latin typeface="Open Sans" panose="020B0606030504020204" pitchFamily="34" charset="0"/>
              </a:rPr>
              <a:t>Uri </a:t>
            </a:r>
            <a:r>
              <a:rPr lang="en-US" dirty="0" err="1" smtClean="0">
                <a:latin typeface="Open Sans" panose="020B0606030504020204" pitchFamily="34" charset="0"/>
              </a:rPr>
              <a:t>Obolski</a:t>
            </a:r>
            <a:r>
              <a:rPr lang="en-US" dirty="0" smtClean="0">
                <a:latin typeface="Open Sans" panose="020B0606030504020204" pitchFamily="34" charset="0"/>
              </a:rPr>
              <a:t>*</a:t>
            </a:r>
          </a:p>
          <a:p>
            <a:r>
              <a:rPr lang="en-US" dirty="0" err="1" smtClean="0">
                <a:latin typeface="Open Sans" panose="020B0606030504020204" pitchFamily="34" charset="0"/>
              </a:rPr>
              <a:t>Eynat</a:t>
            </a:r>
            <a:r>
              <a:rPr lang="en-US" dirty="0" smtClean="0">
                <a:latin typeface="Open Sans" panose="020B0606030504020204" pitchFamily="34" charset="0"/>
              </a:rPr>
              <a:t> </a:t>
            </a:r>
            <a:r>
              <a:rPr lang="en-US" dirty="0" err="1" smtClean="0">
                <a:latin typeface="Open Sans" panose="020B0606030504020204" pitchFamily="34" charset="0"/>
              </a:rPr>
              <a:t>Dellus</a:t>
            </a:r>
            <a:r>
              <a:rPr lang="en-US" dirty="0" smtClean="0">
                <a:latin typeface="Open Sans" panose="020B0606030504020204" pitchFamily="34" charset="0"/>
              </a:rPr>
              <a:t>-Gur*</a:t>
            </a:r>
          </a:p>
          <a:p>
            <a:r>
              <a:rPr lang="en-US" dirty="0" smtClean="0">
                <a:latin typeface="Open Sans" panose="020B0606030504020204" pitchFamily="34" charset="0"/>
              </a:rPr>
              <a:t>Ariel </a:t>
            </a:r>
            <a:r>
              <a:rPr lang="en-GB" dirty="0" smtClean="0">
                <a:latin typeface="Open Sans" panose="020B0606030504020204" pitchFamily="34" charset="0"/>
              </a:rPr>
              <a:t>Gueijman</a:t>
            </a:r>
            <a:endParaRPr lang="en-US" dirty="0" smtClean="0">
              <a:latin typeface="Open Sans" panose="020B0606030504020204" pitchFamily="34" charset="0"/>
            </a:endParaRPr>
          </a:p>
          <a:p>
            <a:r>
              <a:rPr lang="en-US" dirty="0" err="1" smtClean="0">
                <a:latin typeface="Open Sans" panose="020B0606030504020204" pitchFamily="34" charset="0"/>
              </a:rPr>
              <a:t>Eyal</a:t>
            </a:r>
            <a:r>
              <a:rPr lang="en-US" dirty="0" smtClean="0">
                <a:latin typeface="Open Sans" panose="020B0606030504020204" pitchFamily="34" charset="0"/>
              </a:rPr>
              <a:t> Zinger</a:t>
            </a:r>
          </a:p>
          <a:p>
            <a:r>
              <a:rPr lang="en-US" dirty="0" err="1" smtClean="0">
                <a:latin typeface="Open Sans" panose="020B0606030504020204" pitchFamily="34" charset="0"/>
              </a:rPr>
              <a:t>Itzhak</a:t>
            </a:r>
            <a:r>
              <a:rPr lang="en-US" dirty="0" smtClean="0">
                <a:latin typeface="Open Sans" panose="020B0606030504020204" pitchFamily="34" charset="0"/>
              </a:rPr>
              <a:t> </a:t>
            </a:r>
            <a:r>
              <a:rPr lang="en-US" dirty="0" err="1" smtClean="0">
                <a:latin typeface="Open Sans" panose="020B0606030504020204" pitchFamily="34" charset="0"/>
              </a:rPr>
              <a:t>Khait</a:t>
            </a:r>
            <a:endParaRPr lang="en-US" dirty="0" smtClean="0">
              <a:latin typeface="Open Sans" panose="020B0606030504020204" pitchFamily="34" charset="0"/>
            </a:endParaRPr>
          </a:p>
          <a:p>
            <a:r>
              <a:rPr lang="en-US" dirty="0" err="1" smtClean="0">
                <a:latin typeface="Open Sans" panose="020B0606030504020204" pitchFamily="34" charset="0"/>
              </a:rPr>
              <a:t>Ohad</a:t>
            </a:r>
            <a:r>
              <a:rPr lang="en-US" dirty="0" smtClean="0">
                <a:latin typeface="Open Sans" panose="020B0606030504020204" pitchFamily="34" charset="0"/>
              </a:rPr>
              <a:t> Lewin-Epstein</a:t>
            </a:r>
          </a:p>
          <a:p>
            <a:r>
              <a:rPr lang="en-US" dirty="0" smtClean="0">
                <a:latin typeface="Open Sans" panose="020B0606030504020204" pitchFamily="34" charset="0"/>
              </a:rPr>
              <a:t>Marine </a:t>
            </a:r>
            <a:r>
              <a:rPr lang="en-US" dirty="0" err="1" smtClean="0">
                <a:latin typeface="Open Sans" panose="020B0606030504020204" pitchFamily="34" charset="0"/>
              </a:rPr>
              <a:t>Veits</a:t>
            </a:r>
            <a:endParaRPr lang="en-US" dirty="0" smtClean="0">
              <a:latin typeface="Open Sans" panose="020B0606030504020204" pitchFamily="34" charset="0"/>
            </a:endParaRPr>
          </a:p>
          <a:p>
            <a:r>
              <a:rPr lang="en-US" dirty="0" smtClean="0">
                <a:latin typeface="Open Sans" panose="020B0606030504020204" pitchFamily="34" charset="0"/>
              </a:rPr>
              <a:t>Michael Fishman</a:t>
            </a:r>
          </a:p>
          <a:p>
            <a:endParaRPr lang="en-US" sz="2000" dirty="0">
              <a:latin typeface="Open Sans" panose="020B0606030504020204" pitchFamily="34" charset="0"/>
            </a:endParaRPr>
          </a:p>
          <a:p>
            <a:endParaRPr lang="en-US" sz="2000" dirty="0">
              <a:latin typeface="Open Sans" panose="020B0606030504020204" pitchFamily="34" charset="0"/>
            </a:endParaRPr>
          </a:p>
        </p:txBody>
      </p:sp>
      <p:pic>
        <p:nvPicPr>
          <p:cNvPr id="3" name="Picture 2" descr="C:\Users\yoavram\Downloads\Minerva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539" y="5445224"/>
            <a:ext cx="2310973" cy="665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yoavram\Downloads\minerva_stiftu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532" y="5311121"/>
            <a:ext cx="1045732" cy="99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" t="8170" r="5722" b="11134"/>
          <a:stretch/>
        </p:blipFill>
        <p:spPr bwMode="auto">
          <a:xfrm>
            <a:off x="5097969" y="4437192"/>
            <a:ext cx="2786399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940152" y="1196752"/>
            <a:ext cx="22860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latin typeface="Open Sans" panose="020B0606030504020204" pitchFamily="34" charset="0"/>
              </a:rPr>
              <a:t> </a:t>
            </a:r>
            <a:endParaRPr lang="en-US" dirty="0" smtClean="0">
              <a:latin typeface="Open Sans" panose="020B0606030504020204" pitchFamily="34" charset="0"/>
            </a:endParaRPr>
          </a:p>
          <a:p>
            <a:endParaRPr lang="en-US" dirty="0" smtClean="0">
              <a:latin typeface="Open Sans" panose="020B0606030504020204" pitchFamily="34" charset="0"/>
            </a:endParaRPr>
          </a:p>
          <a:p>
            <a:endParaRPr lang="en-US" dirty="0">
              <a:latin typeface="Open Sans" panose="020B0606030504020204" pitchFamily="34" charset="0"/>
            </a:endParaRPr>
          </a:p>
          <a:p>
            <a:endParaRPr lang="en-US" sz="2800" dirty="0">
              <a:latin typeface="Open Sans" panose="020B0606030504020204" pitchFamily="34" charset="0"/>
            </a:endParaRPr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7027" y="5311586"/>
            <a:ext cx="971117" cy="998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1292" y="1695206"/>
            <a:ext cx="1076256" cy="13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7630336" y="3071862"/>
            <a:ext cx="1478168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600" b="1" dirty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Israeli </a:t>
            </a:r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Ministry </a:t>
            </a:r>
          </a:p>
          <a:p>
            <a:pPr algn="ctr"/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of Science &amp; Technology</a:t>
            </a:r>
            <a:endParaRPr lang="en-US" altLang="he-IL" sz="1600" b="1" dirty="0">
              <a:solidFill>
                <a:srgbClr val="0070C0"/>
              </a:solidFill>
              <a:latin typeface="Open Sans" panose="020B0606030504020204" pitchFamily="34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74352" y="4377878"/>
            <a:ext cx="147816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The </a:t>
            </a:r>
            <a:r>
              <a:rPr lang="en-US" altLang="he-IL" sz="1600" b="1" dirty="0" err="1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Anat</a:t>
            </a:r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 </a:t>
            </a:r>
            <a:r>
              <a:rPr lang="en-US" altLang="he-IL" sz="1600" b="1" dirty="0" err="1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Karuskopf</a:t>
            </a:r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 Fund</a:t>
            </a:r>
            <a:endParaRPr lang="en-US" altLang="he-IL" sz="1600" b="1" dirty="0">
              <a:solidFill>
                <a:srgbClr val="0070C0"/>
              </a:solidFill>
              <a:latin typeface="Open Sans" panose="020B0606030504020204" pitchFamily="34" charset="0"/>
              <a:cs typeface="Consolas" panose="020B060902020403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544616" y="1196752"/>
            <a:ext cx="189248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Open Sans" panose="020B0606030504020204" pitchFamily="34" charset="0"/>
              </a:rPr>
              <a:t>Yitzhak </a:t>
            </a:r>
            <a:r>
              <a:rPr lang="en-US" sz="1600" b="1" dirty="0" err="1" smtClean="0">
                <a:latin typeface="Open Sans" panose="020B0606030504020204" pitchFamily="34" charset="0"/>
              </a:rPr>
              <a:t>Pilpel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Orna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  <a:r>
              <a:rPr lang="en-US" sz="1600" dirty="0" err="1" smtClean="0">
                <a:latin typeface="Open Sans" panose="020B0606030504020204" pitchFamily="34" charset="0"/>
              </a:rPr>
              <a:t>Dahan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Dorit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  <a:r>
              <a:rPr lang="en-US" sz="1600" dirty="0" err="1" smtClean="0">
                <a:latin typeface="Open Sans" panose="020B0606030504020204" pitchFamily="34" charset="0"/>
              </a:rPr>
              <a:t>Hizi</a:t>
            </a:r>
            <a:endParaRPr lang="en-US" sz="1600" dirty="0" smtClean="0">
              <a:latin typeface="Open Sans" panose="020B0606030504020204" pitchFamily="34" charset="0"/>
            </a:endParaRPr>
          </a:p>
          <a:p>
            <a:r>
              <a:rPr lang="en-US" sz="1600" dirty="0" err="1" smtClean="0">
                <a:latin typeface="Open Sans" panose="020B0606030504020204" pitchFamily="34" charset="0"/>
              </a:rPr>
              <a:t>Itamar</a:t>
            </a:r>
            <a:r>
              <a:rPr lang="en-US" sz="1600" dirty="0" smtClean="0">
                <a:latin typeface="Open Sans" panose="020B0606030504020204" pitchFamily="34" charset="0"/>
              </a:rPr>
              <a:t> Françoise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Idan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  <a:r>
              <a:rPr lang="en-US" sz="1600" dirty="0" err="1" smtClean="0">
                <a:latin typeface="Open Sans" panose="020B0606030504020204" pitchFamily="34" charset="0"/>
              </a:rPr>
              <a:t>Frumkin</a:t>
            </a:r>
            <a:endParaRPr lang="en-US" sz="1600" dirty="0" smtClean="0">
              <a:latin typeface="Open Sans" panose="020B0606030504020204" pitchFamily="34" charset="0"/>
            </a:endParaRPr>
          </a:p>
          <a:p>
            <a:r>
              <a:rPr lang="en-US" sz="1600" dirty="0" err="1" smtClean="0">
                <a:latin typeface="Open Sans" panose="020B0606030504020204" pitchFamily="34" charset="0"/>
              </a:rPr>
              <a:t>Avihu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  <a:r>
              <a:rPr lang="en-US" sz="1600" dirty="0" err="1" smtClean="0">
                <a:latin typeface="Open Sans" panose="020B0606030504020204" pitchFamily="34" charset="0"/>
              </a:rPr>
              <a:t>Yona</a:t>
            </a:r>
            <a:endParaRPr lang="en-US" sz="1600" dirty="0" smtClean="0">
              <a:latin typeface="Open Sans" panose="020B0606030504020204" pitchFamily="34" charset="0"/>
            </a:endParaRPr>
          </a:p>
          <a:p>
            <a:endParaRPr lang="en-US" sz="1600" dirty="0">
              <a:latin typeface="Open Sans" panose="020B0606030504020204" pitchFamily="34" charset="0"/>
            </a:endParaRPr>
          </a:p>
          <a:p>
            <a:r>
              <a:rPr lang="en-US" sz="1600" b="1" dirty="0" smtClean="0">
                <a:latin typeface="Open Sans" panose="020B0606030504020204" pitchFamily="34" charset="0"/>
              </a:rPr>
              <a:t>Avigdor </a:t>
            </a:r>
            <a:r>
              <a:rPr lang="en-US" sz="1600" b="1" dirty="0" err="1" smtClean="0">
                <a:latin typeface="Open Sans" panose="020B0606030504020204" pitchFamily="34" charset="0"/>
              </a:rPr>
              <a:t>Eldar</a:t>
            </a:r>
            <a:endParaRPr lang="en-US" sz="1600" b="1" dirty="0" smtClean="0">
              <a:latin typeface="Open Sans" panose="020B0606030504020204" pitchFamily="34" charset="0"/>
            </a:endParaRPr>
          </a:p>
          <a:p>
            <a:r>
              <a:rPr lang="en-US" sz="1600" dirty="0" err="1" smtClean="0">
                <a:latin typeface="Open Sans" panose="020B0606030504020204" pitchFamily="34" charset="0"/>
              </a:rPr>
              <a:t>Ishay</a:t>
            </a:r>
            <a:r>
              <a:rPr lang="en-US" sz="1600" dirty="0" smtClean="0">
                <a:latin typeface="Open Sans" panose="020B0606030504020204" pitchFamily="34" charset="0"/>
              </a:rPr>
              <a:t> Ben-Zion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Eran</a:t>
            </a:r>
            <a:r>
              <a:rPr lang="en-US" sz="1600" dirty="0" smtClean="0">
                <a:latin typeface="Open Sans" panose="020B0606030504020204" pitchFamily="34" charset="0"/>
              </a:rPr>
              <a:t> Even-Tov</a:t>
            </a:r>
            <a:endParaRPr lang="en-US" sz="1600" dirty="0">
              <a:latin typeface="Open Sans" panose="020B0606030504020204" pitchFamily="34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67544" y="3356992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>
                <a:latin typeface="Open Sans" panose="020B0606030504020204" pitchFamily="34" charset="0"/>
              </a:rPr>
              <a:t>Contact</a:t>
            </a:r>
            <a:endParaRPr lang="he-IL" dirty="0">
              <a:latin typeface="Open Sans" panose="020B0606030504020204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323528" y="4581128"/>
            <a:ext cx="5002971" cy="1815882"/>
            <a:chOff x="323528" y="5287813"/>
            <a:chExt cx="5002971" cy="1815882"/>
          </a:xfrm>
        </p:grpSpPr>
        <p:grpSp>
          <p:nvGrpSpPr>
            <p:cNvPr id="18" name="Group 17"/>
            <p:cNvGrpSpPr/>
            <p:nvPr/>
          </p:nvGrpSpPr>
          <p:grpSpPr>
            <a:xfrm>
              <a:off x="413187" y="5287813"/>
              <a:ext cx="4913312" cy="1815882"/>
              <a:chOff x="1026840" y="5356373"/>
              <a:chExt cx="4913312" cy="1815882"/>
            </a:xfrm>
          </p:grpSpPr>
          <p:pic>
            <p:nvPicPr>
              <p:cNvPr id="26" name="Picture 1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840" y="5932512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7" name="Picture 2"/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840" y="5500464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8" name="Picture 3"/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840" y="6721152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1368152" y="5356373"/>
                <a:ext cx="4572000" cy="181588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en-US" sz="2800" b="1" dirty="0" smtClean="0">
                    <a:latin typeface="Open Sans" panose="020B0606030504020204" pitchFamily="34" charset="0"/>
                  </a:rPr>
                  <a:t>yoavram@post.tau.ac.il</a:t>
                </a:r>
                <a:endParaRPr lang="en-US" sz="2800" b="1" dirty="0">
                  <a:latin typeface="Open Sans" panose="020B0606030504020204" pitchFamily="34" charset="0"/>
                </a:endParaRPr>
              </a:p>
              <a:p>
                <a:pPr algn="l" rtl="0"/>
                <a:r>
                  <a:rPr lang="en-US" sz="2800" b="1" dirty="0" smtClean="0">
                    <a:latin typeface="Open Sans" panose="020B0606030504020204" pitchFamily="34" charset="0"/>
                  </a:rPr>
                  <a:t>@</a:t>
                </a:r>
                <a:r>
                  <a:rPr lang="en-US" sz="2800" b="1" dirty="0" err="1" smtClean="0">
                    <a:latin typeface="Open Sans" panose="020B0606030504020204" pitchFamily="34" charset="0"/>
                  </a:rPr>
                  <a:t>yoavram</a:t>
                </a:r>
                <a:endParaRPr lang="en-US" sz="2800" b="1" dirty="0" smtClean="0">
                  <a:latin typeface="Open Sans" panose="020B0606030504020204" pitchFamily="34" charset="0"/>
                </a:endParaRPr>
              </a:p>
              <a:p>
                <a:pPr algn="l" rtl="0"/>
                <a:r>
                  <a:rPr lang="en-US" sz="2800" b="1" dirty="0" smtClean="0">
                    <a:latin typeface="Open Sans" panose="020B0606030504020204" pitchFamily="34" charset="0"/>
                  </a:rPr>
                  <a:t>github.com/</a:t>
                </a:r>
                <a:r>
                  <a:rPr lang="en-US" sz="2800" b="1" dirty="0" err="1" smtClean="0">
                    <a:latin typeface="Open Sans" panose="020B0606030504020204" pitchFamily="34" charset="0"/>
                  </a:rPr>
                  <a:t>yoavram</a:t>
                </a:r>
                <a:endParaRPr lang="en-US" sz="2800" b="1" dirty="0">
                  <a:latin typeface="Open Sans" panose="020B0606030504020204" pitchFamily="34" charset="0"/>
                </a:endParaRPr>
              </a:p>
              <a:p>
                <a:pPr algn="l" rtl="0"/>
                <a:r>
                  <a:rPr lang="en-US" sz="2800" b="1" dirty="0" smtClean="0">
                    <a:latin typeface="Open Sans" panose="020B0606030504020204" pitchFamily="34" charset="0"/>
                  </a:rPr>
                  <a:t>www.yoavram.com</a:t>
                </a:r>
                <a:endParaRPr lang="he-IL" sz="2800" b="1" dirty="0">
                  <a:latin typeface="Open Sans" panose="020B0606030504020204" pitchFamily="34" charset="0"/>
                </a:endParaRPr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323528" y="6165304"/>
              <a:ext cx="341312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 smtClean="0">
                  <a:latin typeface="github-octicons" panose="02000503000000000000" pitchFamily="2" charset="0"/>
                </a:rPr>
                <a:t>a</a:t>
              </a:r>
              <a:endParaRPr lang="he-IL" sz="2400" dirty="0">
                <a:latin typeface="github-octicons" panose="02000503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41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2225"/>
    </mc:Choice>
    <mc:Fallback xmlns="">
      <p:transition advTm="4222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Mutation-selection balance</a:t>
            </a:r>
            <a:endParaRPr lang="he-IL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l" rtl="0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b="0" i="1" smtClean="0">
                            <a:latin typeface="Cambria Math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/>
                          </a:rPr>
                          <m:t>𝜔</m:t>
                        </m:r>
                      </m:e>
                    </m:acc>
                    <m:r>
                      <a:rPr lang="en-US" sz="2400" b="0" i="1" smtClean="0">
                        <a:latin typeface="Cambria Math"/>
                        <a:ea typeface="Cambria Math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𝑒</m:t>
                        </m:r>
                      </m:e>
                      <m:sup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𝑈</m:t>
                        </m:r>
                      </m:sup>
                    </m:sSup>
                  </m:oMath>
                </a14:m>
                <a:endParaRPr lang="en-US" sz="2400" b="0" dirty="0" smtClean="0"/>
              </a:p>
              <a:p>
                <a:pPr algn="l" rtl="0"/>
                <a:r>
                  <a:rPr lang="en-US" sz="2400" b="0" dirty="0" smtClean="0"/>
                  <a:t>High mutation rates reduce </a:t>
                </a:r>
                <a:r>
                  <a:rPr lang="en-US" sz="2400" b="0" i="1" dirty="0" smtClean="0"/>
                  <a:t>adaptedness </a:t>
                </a:r>
                <a:r>
                  <a:rPr lang="en-US" sz="2400" b="0" dirty="0" smtClean="0"/>
                  <a:t>of populations</a:t>
                </a:r>
              </a:p>
              <a:p>
                <a:pPr algn="l" rtl="0"/>
                <a:r>
                  <a:rPr lang="en-US" sz="2400" b="0" dirty="0" smtClean="0"/>
                  <a:t>Selection will </a:t>
                </a:r>
                <a:r>
                  <a:rPr lang="en-US" sz="2400" dirty="0" smtClean="0"/>
                  <a:t>reduce</a:t>
                </a:r>
                <a:r>
                  <a:rPr lang="en-US" sz="2400" b="0" dirty="0" smtClean="0"/>
                  <a:t> the mutation rate to it’s lowest attainable </a:t>
                </a:r>
                <a:r>
                  <a:rPr lang="en-US" sz="2400" dirty="0"/>
                  <a:t>level - the</a:t>
                </a:r>
                <a:r>
                  <a:rPr lang="en-US" sz="2400" b="1" dirty="0"/>
                  <a:t> reduction principle </a:t>
                </a:r>
              </a:p>
              <a:p>
                <a:pPr marL="0" indent="0" rtl="0">
                  <a:buNone/>
                </a:pPr>
                <a:r>
                  <a:rPr lang="en-US" sz="1400" dirty="0" smtClean="0"/>
                  <a:t>	</a:t>
                </a:r>
                <a:r>
                  <a:rPr lang="en-US" sz="1800" dirty="0" err="1" smtClean="0"/>
                  <a:t>Liberman</a:t>
                </a:r>
                <a:r>
                  <a:rPr lang="en-US" sz="1800" dirty="0" smtClean="0"/>
                  <a:t> </a:t>
                </a:r>
                <a:r>
                  <a:rPr lang="en-US" sz="1800" dirty="0"/>
                  <a:t>&amp; Feldman 1986</a:t>
                </a:r>
              </a:p>
              <a:p>
                <a:pPr algn="l" rtl="0"/>
                <a:r>
                  <a:rPr lang="en-US" sz="2400" b="0" dirty="0" smtClean="0"/>
                  <a:t>What sets this level?</a:t>
                </a:r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</a:t>
                </a:r>
                <a:r>
                  <a:rPr lang="en-US" sz="2000" b="0" dirty="0" smtClean="0"/>
                  <a:t>hysical or </a:t>
                </a:r>
                <a:r>
                  <a:rPr lang="en-US" sz="2000" dirty="0"/>
                  <a:t>physiological </a:t>
                </a:r>
                <a:r>
                  <a:rPr lang="en-US" sz="2000" dirty="0" smtClean="0"/>
                  <a:t>constraints		</a:t>
                </a:r>
                <a:r>
                  <a:rPr lang="en-US" sz="1800" dirty="0" smtClean="0"/>
                  <a:t>Kimura 1967</a:t>
                </a:r>
                <a:endParaRPr lang="en-US" sz="2000" b="0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000" i="1" dirty="0"/>
                  <a:t>C</a:t>
                </a:r>
                <a:r>
                  <a:rPr lang="en-US" sz="2000" b="0" i="1" dirty="0" smtClean="0"/>
                  <a:t>ost of DNA replication fidelity			</a:t>
                </a:r>
                <a:r>
                  <a:rPr lang="en-US" sz="1800" dirty="0" smtClean="0"/>
                  <a:t>Dawson </a:t>
                </a:r>
                <a:r>
                  <a:rPr lang="en-US" sz="1800" dirty="0"/>
                  <a:t>1999</a:t>
                </a:r>
                <a:endParaRPr lang="en-US" sz="2000" b="0" i="1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000" b="0" i="1" dirty="0" smtClean="0"/>
                  <a:t>Drift barrier hypothesis				</a:t>
                </a:r>
                <a:r>
                  <a:rPr lang="en-US" sz="1800" dirty="0" smtClean="0"/>
                  <a:t>Lynch </a:t>
                </a:r>
                <a:r>
                  <a:rPr lang="en-US" sz="1800" dirty="0"/>
                  <a:t>2010 </a:t>
                </a:r>
                <a:endParaRPr lang="en-US" sz="2000" b="0" dirty="0" smtClean="0"/>
              </a:p>
              <a:p>
                <a:pPr marL="342900" indent="-342900" algn="l" rtl="0">
                  <a:buFont typeface="Arial" panose="020B0604020202020204" pitchFamily="34" charset="0"/>
                  <a:buChar char="•"/>
                </a:pPr>
                <a:endParaRPr lang="en-US" sz="2400" b="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963" t="-674" r="-59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25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Evolution in a changing environment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26768" cy="4373563"/>
          </a:xfrm>
        </p:spPr>
        <p:txBody>
          <a:bodyPr>
            <a:noAutofit/>
          </a:bodyPr>
          <a:lstStyle/>
          <a:p>
            <a:pPr algn="l" rtl="0"/>
            <a:r>
              <a:rPr lang="en-US" sz="2800" b="0" dirty="0" smtClean="0"/>
              <a:t>In </a:t>
            </a:r>
            <a:r>
              <a:rPr lang="en-US" sz="2800" b="0" dirty="0" smtClean="0"/>
              <a:t>changing environments </a:t>
            </a:r>
            <a:r>
              <a:rPr lang="en-US" sz="2800" b="1" dirty="0" smtClean="0"/>
              <a:t>rapid adaptation </a:t>
            </a:r>
            <a:r>
              <a:rPr lang="en-US" sz="2800" b="0" dirty="0" smtClean="0"/>
              <a:t>can be favored by natural </a:t>
            </a:r>
            <a:r>
              <a:rPr lang="en-US" sz="2800" b="0" dirty="0" smtClean="0"/>
              <a:t>selection</a:t>
            </a:r>
            <a:endParaRPr lang="en-US" sz="2800" b="0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The mutation rate must </a:t>
            </a:r>
            <a:r>
              <a:rPr lang="en-US" sz="2800" b="1" dirty="0" smtClean="0"/>
              <a:t>balance </a:t>
            </a:r>
            <a:r>
              <a:rPr lang="en-US" sz="2800" b="0" dirty="0" smtClean="0"/>
              <a:t>between </a:t>
            </a:r>
            <a:r>
              <a:rPr lang="en-US" sz="2800" b="1" i="1" dirty="0" smtClean="0">
                <a:solidFill>
                  <a:schemeClr val="tx2"/>
                </a:solidFill>
              </a:rPr>
              <a:t>adaptability</a:t>
            </a:r>
            <a:r>
              <a:rPr lang="en-US" sz="2800" b="0" i="1" dirty="0" smtClean="0">
                <a:solidFill>
                  <a:schemeClr val="tx2"/>
                </a:solidFill>
              </a:rPr>
              <a:t> </a:t>
            </a:r>
            <a:r>
              <a:rPr lang="en-US" sz="2800" b="0" dirty="0" smtClean="0"/>
              <a:t>and </a:t>
            </a:r>
            <a:r>
              <a:rPr lang="en-US" sz="2800" b="1" i="1" dirty="0" smtClean="0">
                <a:solidFill>
                  <a:schemeClr val="tx2"/>
                </a:solidFill>
              </a:rPr>
              <a:t>adaptedness    </a:t>
            </a:r>
          </a:p>
          <a:p>
            <a:pPr marL="0" indent="0" rtl="0">
              <a:buNone/>
            </a:pPr>
            <a:r>
              <a:rPr lang="en-US" sz="2000" b="0" dirty="0" smtClean="0"/>
              <a:t>Leigh 1973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2" descr="D:\projects\sim\presentation\seas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448" y="1589112"/>
            <a:ext cx="3810000" cy="45041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19630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Variability in mutation rates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7859216" cy="43735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species</a:t>
            </a:r>
          </a:p>
          <a:p>
            <a:pPr marL="0" indent="0" algn="l" rtl="0">
              <a:buNone/>
            </a:pPr>
            <a:r>
              <a:rPr lang="en-US" sz="2400" dirty="0"/>
              <a:t>Mutation rate in 69 natural populations of </a:t>
            </a:r>
            <a:r>
              <a:rPr lang="en-US" sz="2400" i="1" dirty="0"/>
              <a:t>E. coli </a:t>
            </a:r>
            <a:r>
              <a:rPr lang="en-US" sz="2400" dirty="0"/>
              <a:t>	</a:t>
            </a:r>
            <a:r>
              <a:rPr lang="en-US" sz="1400" b="0" dirty="0" err="1" smtClean="0"/>
              <a:t>Matic</a:t>
            </a:r>
            <a:r>
              <a:rPr lang="en-US" sz="1400" b="0" dirty="0" smtClean="0"/>
              <a:t> et al. 1997</a:t>
            </a:r>
            <a:endParaRPr lang="he-IL" sz="1400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35696" y="2628902"/>
            <a:ext cx="5472608" cy="41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9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Adaptation with mutator alleles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2" descr="http://www.nature.com/nature/journal/v387/n6634/images/387700ab.tif.2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62"/>
          <a:stretch/>
        </p:blipFill>
        <p:spPr bwMode="auto">
          <a:xfrm>
            <a:off x="107504" y="1844824"/>
            <a:ext cx="8179308" cy="47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472608" y="2260299"/>
            <a:ext cx="50405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>
                <a:latin typeface="Open Sans" panose="020B0606030504020204" pitchFamily="34" charset="0"/>
              </a:rPr>
              <a:t>x1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024" y="2185119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>
                <a:latin typeface="Open Sans" panose="020B0606030504020204" pitchFamily="34" charset="0"/>
              </a:rPr>
              <a:t>x</a:t>
            </a:r>
            <a:r>
              <a:rPr lang="en-US" sz="1400" dirty="0" smtClean="0">
                <a:latin typeface="Open Sans" panose="020B0606030504020204" pitchFamily="34" charset="0"/>
              </a:rPr>
              <a:t>10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95936" y="2195572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>
                <a:latin typeface="Open Sans" panose="020B0606030504020204" pitchFamily="34" charset="0"/>
              </a:rPr>
              <a:t>x100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95736" y="2420888"/>
            <a:ext cx="165618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>
                <a:latin typeface="Open Sans" panose="020B0606030504020204" pitchFamily="34" charset="0"/>
              </a:rPr>
              <a:t>x1,000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516216" y="6470361"/>
            <a:ext cx="25202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latin typeface="Open Sans" panose="020B0606030504020204" pitchFamily="34" charset="0"/>
              </a:rPr>
              <a:t>Taddei</a:t>
            </a:r>
            <a:r>
              <a:rPr lang="en-US" sz="1400" dirty="0" smtClean="0">
                <a:latin typeface="Open Sans" panose="020B0606030504020204" pitchFamily="34" charset="0"/>
              </a:rPr>
              <a:t>, et al. Nature </a:t>
            </a:r>
            <a:r>
              <a:rPr lang="en-US" sz="1400" dirty="0">
                <a:latin typeface="Open Sans" panose="020B0606030504020204" pitchFamily="34" charset="0"/>
              </a:rPr>
              <a:t>1997 </a:t>
            </a:r>
          </a:p>
        </p:txBody>
      </p:sp>
    </p:spTree>
    <p:extLst>
      <p:ext uri="{BB962C8B-B14F-4D97-AF65-F5344CB8AC3E}">
        <p14:creationId xmlns:p14="http://schemas.microsoft.com/office/powerpoint/2010/main" val="403266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708920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Variability in mutation rates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individuals</a:t>
            </a:r>
          </a:p>
          <a:p>
            <a:pPr marL="0" indent="0" algn="l" rtl="0">
              <a:buNone/>
            </a:pPr>
            <a:r>
              <a:rPr lang="en-US" sz="2400" dirty="0"/>
              <a:t>DNA polymerase error </a:t>
            </a:r>
            <a:r>
              <a:rPr lang="en-US" sz="2400" dirty="0" smtClean="0"/>
              <a:t>rate			</a:t>
            </a:r>
            <a:r>
              <a:rPr lang="en-US" b="0" dirty="0" smtClean="0"/>
              <a:t> </a:t>
            </a:r>
            <a:r>
              <a:rPr lang="en-US" sz="1400" dirty="0" smtClean="0"/>
              <a:t>Lynch </a:t>
            </a:r>
            <a:r>
              <a:rPr lang="en-US" sz="1400" dirty="0"/>
              <a:t>2011</a:t>
            </a:r>
            <a:endParaRPr lang="he-IL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924944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50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Stress-induced mutagenesis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98776" cy="4373563"/>
          </a:xfrm>
        </p:spPr>
        <p:txBody>
          <a:bodyPr>
            <a:normAutofit fontScale="70000" lnSpcReduction="20000"/>
          </a:bodyPr>
          <a:lstStyle/>
          <a:p>
            <a:pPr marL="0" indent="0" algn="l" rtl="0">
              <a:buNone/>
            </a:pPr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polymerase 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</a:p>
          <a:p>
            <a:pPr marL="800100" lvl="1" indent="-342900" algn="l" rtl="0"/>
            <a:endParaRPr lang="en-US" b="0" dirty="0"/>
          </a:p>
          <a:p>
            <a:pPr marL="342900" indent="-342900"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>
                <a:latin typeface="Open Sans" panose="020B0606030504020204" pitchFamily="34" charset="0"/>
              </a:rPr>
              <a:t>Rosenberg et al. 2012</a:t>
            </a:r>
            <a:endParaRPr lang="he-IL" sz="1600" dirty="0">
              <a:latin typeface="Open Sans" panose="020B0606030504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16016" y="4047455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>
                <a:latin typeface="Open Sans" panose="020B0606030504020204" pitchFamily="34" charset="0"/>
              </a:rPr>
              <a:t>High-fidelity polymerase</a:t>
            </a:r>
            <a:endParaRPr lang="he-IL" sz="1200" dirty="0">
              <a:latin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84368" y="4623519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>
                <a:latin typeface="Open Sans" panose="020B0606030504020204" pitchFamily="34" charset="0"/>
              </a:rPr>
              <a:t>Error-prone polymerases</a:t>
            </a:r>
            <a:endParaRPr lang="he-IL" sz="1200" dirty="0">
              <a:latin typeface="Open Sans" panose="020B0606030504020204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652120" y="4221088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884368" y="4509120"/>
            <a:ext cx="396044" cy="1143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81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2875</TotalTime>
  <Words>1009</Words>
  <Application>Microsoft Office PowerPoint</Application>
  <PresentationFormat>On-screen Show (4:3)</PresentationFormat>
  <Paragraphs>315</Paragraphs>
  <Slides>39</Slides>
  <Notes>0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Office Theme</vt:lpstr>
      <vt:lpstr>­­­­­The Evolution of  Stress-Induced Mutagenesis  Yoav Ram Tel-Aviv University  University of Haifa-Oranim 22 May 2016</vt:lpstr>
      <vt:lpstr>Variability in mutation rates</vt:lpstr>
      <vt:lpstr>Evolution in a constant environment</vt:lpstr>
      <vt:lpstr>Mutation-selection balance</vt:lpstr>
      <vt:lpstr>Evolution in a changing environment</vt:lpstr>
      <vt:lpstr>Variability in mutation rates</vt:lpstr>
      <vt:lpstr>Adaptation with mutator alleles</vt:lpstr>
      <vt:lpstr>Variability in mutation rates</vt:lpstr>
      <vt:lpstr>Stress-induced mutagenesis</vt:lpstr>
      <vt:lpstr>Evidence</vt:lpstr>
      <vt:lpstr>Evolution of stress-induced mutagenesis</vt:lpstr>
      <vt:lpstr>Constant environment</vt:lpstr>
      <vt:lpstr>Constant environment</vt:lpstr>
      <vt:lpstr>Changing environments</vt:lpstr>
      <vt:lpstr>Changing environments</vt:lpstr>
      <vt:lpstr>Populations with SIM are fitter</vt:lpstr>
      <vt:lpstr>SIM wins competitions</vt:lpstr>
      <vt:lpstr>Conclusions</vt:lpstr>
      <vt:lpstr>In the presence of recombination</vt:lpstr>
      <vt:lpstr>In the presence of recombination</vt:lpstr>
      <vt:lpstr> Stress-induced mutagenesis  under uncertainty</vt:lpstr>
      <vt:lpstr>Consequences of  Stress-Induced Mutagenesis</vt:lpstr>
      <vt:lpstr>Adaptive peak shifts</vt:lpstr>
      <vt:lpstr>Simple landscape</vt:lpstr>
      <vt:lpstr>Rugged landscape</vt:lpstr>
      <vt:lpstr>Adaptive peak shift</vt:lpstr>
      <vt:lpstr>SIM &amp; rugged landscapes</vt:lpstr>
      <vt:lpstr>Model</vt:lpstr>
      <vt:lpstr>Adaptation rate</vt:lpstr>
      <vt:lpstr>SIM Breaks the adaptability-adaptedness trade-off</vt:lpstr>
      <vt:lpstr>Conclusions</vt:lpstr>
      <vt:lpstr>Predicting Microbial Growth in a Mixed Culture</vt:lpstr>
      <vt:lpstr>Competition experiments</vt:lpstr>
      <vt:lpstr>Growth curve data</vt:lpstr>
      <vt:lpstr>Mixed culture prediction</vt:lpstr>
      <vt:lpstr>Summary</vt:lpstr>
      <vt:lpstr>Future directions</vt:lpstr>
      <vt:lpstr>Summary</vt:lpstr>
      <vt:lpstr>Acknowledgments</vt:lpstr>
    </vt:vector>
  </TitlesOfParts>
  <Company>TAU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108</cp:revision>
  <dcterms:created xsi:type="dcterms:W3CDTF">2013-10-16T06:44:56Z</dcterms:created>
  <dcterms:modified xsi:type="dcterms:W3CDTF">2016-05-22T07:37:59Z</dcterms:modified>
</cp:coreProperties>
</file>

<file path=docProps/thumbnail.jpeg>
</file>